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7"/>
  </p:notesMasterIdLst>
  <p:sldIdLst>
    <p:sldId id="256" r:id="rId2"/>
    <p:sldId id="264" r:id="rId3"/>
    <p:sldId id="265" r:id="rId4"/>
    <p:sldId id="279" r:id="rId5"/>
    <p:sldId id="272" r:id="rId6"/>
    <p:sldId id="266" r:id="rId7"/>
    <p:sldId id="259" r:id="rId8"/>
    <p:sldId id="284" r:id="rId9"/>
    <p:sldId id="267" r:id="rId10"/>
    <p:sldId id="290" r:id="rId11"/>
    <p:sldId id="277" r:id="rId12"/>
    <p:sldId id="278" r:id="rId13"/>
    <p:sldId id="268" r:id="rId14"/>
    <p:sldId id="273" r:id="rId15"/>
    <p:sldId id="274" r:id="rId16"/>
    <p:sldId id="275" r:id="rId17"/>
    <p:sldId id="276" r:id="rId18"/>
    <p:sldId id="257" r:id="rId19"/>
    <p:sldId id="263" r:id="rId20"/>
    <p:sldId id="262" r:id="rId21"/>
    <p:sldId id="261" r:id="rId22"/>
    <p:sldId id="260" r:id="rId23"/>
    <p:sldId id="269" r:id="rId24"/>
    <p:sldId id="258" r:id="rId25"/>
    <p:sldId id="280" r:id="rId26"/>
    <p:sldId id="281" r:id="rId27"/>
    <p:sldId id="270" r:id="rId28"/>
    <p:sldId id="282" r:id="rId29"/>
    <p:sldId id="292" r:id="rId30"/>
    <p:sldId id="286" r:id="rId31"/>
    <p:sldId id="287" r:id="rId32"/>
    <p:sldId id="288" r:id="rId33"/>
    <p:sldId id="289" r:id="rId34"/>
    <p:sldId id="291" r:id="rId35"/>
    <p:sldId id="293" r:id="rId36"/>
    <p:sldId id="296" r:id="rId37"/>
    <p:sldId id="295" r:id="rId38"/>
    <p:sldId id="297" r:id="rId39"/>
    <p:sldId id="298" r:id="rId40"/>
    <p:sldId id="299" r:id="rId41"/>
    <p:sldId id="271" r:id="rId42"/>
    <p:sldId id="300" r:id="rId43"/>
    <p:sldId id="303" r:id="rId44"/>
    <p:sldId id="314" r:id="rId45"/>
    <p:sldId id="301" r:id="rId46"/>
    <p:sldId id="302" r:id="rId47"/>
    <p:sldId id="304" r:id="rId48"/>
    <p:sldId id="310" r:id="rId49"/>
    <p:sldId id="311" r:id="rId50"/>
    <p:sldId id="307" r:id="rId51"/>
    <p:sldId id="305" r:id="rId52"/>
    <p:sldId id="306" r:id="rId53"/>
    <p:sldId id="309" r:id="rId54"/>
    <p:sldId id="308" r:id="rId55"/>
    <p:sldId id="31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34557" autoAdjust="0"/>
    <p:restoredTop sz="93850" autoAdjust="0"/>
  </p:normalViewPr>
  <p:slideViewPr>
    <p:cSldViewPr snapToGrid="0">
      <p:cViewPr>
        <p:scale>
          <a:sx n="57" d="100"/>
          <a:sy n="57" d="100"/>
        </p:scale>
        <p:origin x="116" y="196"/>
      </p:cViewPr>
      <p:guideLst/>
    </p:cSldViewPr>
  </p:slideViewPr>
  <p:outlineViewPr>
    <p:cViewPr>
      <p:scale>
        <a:sx n="33" d="100"/>
        <a:sy n="33" d="100"/>
      </p:scale>
      <p:origin x="0" y="-3972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178DB-7483-4568-BE92-38B979C42B58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A5B461-C10F-436D-9CA1-5B742390F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24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9610-5379-4E2A-9E43-08F59369E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D45CD-FC24-4ACA-95C6-3977DC4C3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1059E-1D4C-4685-A5C2-A5B48C10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B651F-6037-4AA2-A562-9D80C90FF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45C96-368D-465F-A408-7D5470CBA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60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04241-8A53-42C1-9CD5-F4CCC875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080E03-01F5-4A9C-A0E7-1612D472D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809A4-6AB8-4450-BB73-FBB159975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34257-F926-477F-BD45-282BEAFC0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DB0D-7F17-4A18-B39E-70DA3B268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6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87BC7B-E4A1-4B7C-8920-038A9DD697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E6D33-1599-4F35-B253-0147B442A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A0D77-3601-48CF-9D93-C9908AD0D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CB092-4190-4A54-B6DC-B64E4300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02034-DA3E-45B6-9EE1-A6AE3BD05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6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60216-ED0B-4C93-8FFB-2CD81D7D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D75B3-576A-425E-B3FA-A6159C5B3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blipFill dpi="0" rotWithShape="1">
            <a:blip r:embed="rId2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DFFE0-2CB7-4B3A-802E-91AFF2440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D870A-5081-4935-964D-D5413C0DE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Timothy J. Salo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F88DE-CFDE-46AF-B6C0-A8C34AEB9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97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8492-58A1-470B-922F-CB9A0BED4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B9A1B-1760-4A4C-9775-527E823C0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33569-7C6E-40C2-9D40-79831141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89192-C51D-44F4-A016-1DE7846B3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DCA24-A485-4447-B1D5-F9AA1C9D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81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2D3CF-9476-40A9-9C50-00150E46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8768E-A1A2-4631-B03A-D351367B95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1600D-947C-4BBF-8FFB-37FDE6505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691E2-8168-4EC7-8E29-0AB5F05D5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D38AF-D6A9-472E-9AD2-63C32BD11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DBAA2-E01F-4CAA-800A-A8E99A34D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0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1AF3F-7953-4B19-BE79-D968103BA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077FF-0748-46B2-8E8E-32654D41E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45E32-6141-4BAC-BF63-2FC933E3D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B455CE-5D53-4E0D-8571-0CCF5E23F3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741EB6-3755-4E0A-9A7D-9E7D585091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EA8ABB-8AB8-4AC7-8C30-E8CCA45F9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1C0E32-4116-4621-B6E3-2DF4FE853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223936-5B4C-4A7E-B5A2-EDA663CA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20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C9E59-A8A7-45C7-88E9-93963608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04E47D-914A-43FE-B4D7-A601FE962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3AFD99-C19D-497A-9B50-E9AA7421B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AF480-ADCF-4708-BDF2-6F4D542F6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96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194F35-A401-4565-BA53-28226DEF6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99F73B-C760-43EE-A6EB-31BC602DE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9E9CF-9481-4071-8DF2-9CB928806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70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BC44-1C66-47B6-BA56-A3084C603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6301-31E8-4F67-9141-DA0EE7B3A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D5A2D-2225-4D84-B4A4-2B7BFDC30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622D1-D775-42C3-AE81-09E023AE1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638BB-8F1B-4A0F-A5F4-287097D5B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1B34D-0288-4BE8-A111-E490B8B39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23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05E25-B460-4D6F-A46D-2E7731BBC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6A12B0-F4C3-434F-BC38-81F55D510B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3348F4-2FCB-431F-B6BA-EE67FD022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A5B92-9F6C-4687-885D-C7CF89E0B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4E54D-7538-4B74-8C70-9AC9B98F3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F8BAA-06A6-4543-9F82-EFAE0305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9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F5E07E-ECEE-42B2-AD50-101C3E06F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538B7-42E4-4D73-934E-0E7CFB346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CB844-ABAC-4BF9-A578-D8167D5A48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CDD45-3487-493C-82F0-374CAE2F10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Timothy J. Salo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A50A9-E0BF-4859-AD7C-12FF687D0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DB125-E616-496C-B96C-1169C99F6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45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64C86-2795-42FA-9E58-597E3F663D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Interfacing Android Things with an Arduino</a:t>
            </a:r>
            <a:br>
              <a:rPr lang="en-US" dirty="0"/>
            </a:br>
            <a:r>
              <a:rPr lang="en-US" sz="3600" dirty="0"/>
              <a:t>Real-World Experience and Observations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8A6F4A-1F6B-4DD0-B572-6DF3CCB00D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98724"/>
            <a:ext cx="9144000" cy="1383619"/>
          </a:xfrm>
        </p:spPr>
        <p:txBody>
          <a:bodyPr/>
          <a:lstStyle/>
          <a:p>
            <a:r>
              <a:rPr lang="en-US" dirty="0"/>
              <a:t>Timothy J. Salo</a:t>
            </a:r>
          </a:p>
          <a:p>
            <a:r>
              <a:rPr lang="en-US" dirty="0"/>
              <a:t>Salo IT Solutions, Inc.</a:t>
            </a:r>
          </a:p>
          <a:p>
            <a:r>
              <a:rPr lang="en-US" dirty="0" err="1"/>
              <a:t>salo</a:t>
            </a:r>
            <a:r>
              <a:rPr lang="en-US" dirty="0"/>
              <a:t> &lt;at&gt; </a:t>
            </a:r>
            <a:r>
              <a:rPr lang="en-US" dirty="0" err="1"/>
              <a:t>saloits</a:t>
            </a:r>
            <a:r>
              <a:rPr lang="en-US" dirty="0"/>
              <a:t> &lt;dot&gt; com</a:t>
            </a:r>
          </a:p>
        </p:txBody>
      </p:sp>
    </p:spTree>
    <p:extLst>
      <p:ext uri="{BB962C8B-B14F-4D97-AF65-F5344CB8AC3E}">
        <p14:creationId xmlns:p14="http://schemas.microsoft.com/office/powerpoint/2010/main" val="2603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E217-E671-4092-A354-6E560B7E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Hardware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D43E9A-5034-4E58-BF09-55290BBD85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72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Raspberry Pi</a:t>
            </a:r>
          </a:p>
          <a:p>
            <a:r>
              <a:rPr lang="en-US" dirty="0"/>
              <a:t>Quad Core Broadcom BCM2837 </a:t>
            </a:r>
            <a:r>
              <a:rPr lang="en-US" dirty="0">
                <a:solidFill>
                  <a:srgbClr val="FF0000"/>
                </a:solidFill>
              </a:rPr>
              <a:t>64-bit CPU</a:t>
            </a:r>
          </a:p>
          <a:p>
            <a:r>
              <a:rPr lang="en-US" dirty="0"/>
              <a:t>1 GB RAM 		(</a:t>
            </a:r>
            <a:r>
              <a:rPr lang="en-US" dirty="0">
                <a:solidFill>
                  <a:srgbClr val="FF0000"/>
                </a:solidFill>
              </a:rPr>
              <a:t>x 400,000</a:t>
            </a:r>
            <a:r>
              <a:rPr lang="en-US" dirty="0"/>
              <a:t>)</a:t>
            </a:r>
          </a:p>
          <a:p>
            <a:r>
              <a:rPr lang="en-US" dirty="0"/>
              <a:t>64 GB Flash 	(</a:t>
            </a:r>
            <a:r>
              <a:rPr lang="en-US" dirty="0">
                <a:solidFill>
                  <a:srgbClr val="FF0000"/>
                </a:solidFill>
              </a:rPr>
              <a:t>x 2,000,000</a:t>
            </a:r>
            <a:r>
              <a:rPr lang="en-US" dirty="0"/>
              <a:t>)</a:t>
            </a:r>
          </a:p>
          <a:p>
            <a:r>
              <a:rPr lang="en-US" dirty="0"/>
              <a:t>1.2 GHz		(</a:t>
            </a:r>
            <a:r>
              <a:rPr lang="en-US" dirty="0">
                <a:solidFill>
                  <a:srgbClr val="FF0000"/>
                </a:solidFill>
              </a:rPr>
              <a:t>x 75</a:t>
            </a:r>
            <a:r>
              <a:rPr lang="en-US" dirty="0"/>
              <a:t>)</a:t>
            </a:r>
          </a:p>
          <a:p>
            <a:r>
              <a:rPr lang="en-US" dirty="0"/>
              <a:t>3.3 V logic</a:t>
            </a:r>
          </a:p>
          <a:p>
            <a:r>
              <a:rPr lang="en-US" dirty="0"/>
              <a:t>Android Things</a:t>
            </a:r>
          </a:p>
          <a:p>
            <a:r>
              <a:rPr lang="en-US" dirty="0" err="1"/>
              <a:t>NanoHttpd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9C3036-29D4-41B8-B761-1F6532A19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err="1"/>
              <a:t>Pololu</a:t>
            </a:r>
            <a:r>
              <a:rPr lang="en-US" dirty="0"/>
              <a:t> A-Star 32U4</a:t>
            </a:r>
          </a:p>
          <a:p>
            <a:r>
              <a:rPr lang="en-US" dirty="0"/>
              <a:t>Atmel ATmega32U4 </a:t>
            </a:r>
            <a:r>
              <a:rPr lang="en-US" dirty="0">
                <a:solidFill>
                  <a:srgbClr val="FF0000"/>
                </a:solidFill>
              </a:rPr>
              <a:t>8-bit MCU</a:t>
            </a:r>
          </a:p>
          <a:p>
            <a:r>
              <a:rPr lang="en-US" dirty="0"/>
              <a:t>2.5 KB RAM</a:t>
            </a:r>
          </a:p>
          <a:p>
            <a:r>
              <a:rPr lang="en-US" dirty="0"/>
              <a:t>32 KB flash</a:t>
            </a:r>
          </a:p>
          <a:p>
            <a:r>
              <a:rPr lang="en-US" dirty="0"/>
              <a:t>16 MHz clock</a:t>
            </a:r>
          </a:p>
          <a:p>
            <a:r>
              <a:rPr lang="en-US" dirty="0"/>
              <a:t>5 V logic</a:t>
            </a:r>
          </a:p>
          <a:p>
            <a:r>
              <a:rPr lang="en-US" dirty="0"/>
              <a:t>No operating system</a:t>
            </a:r>
          </a:p>
          <a:p>
            <a:r>
              <a:rPr lang="en-US" dirty="0"/>
              <a:t>Custom C 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97DE9-CE01-40C2-B3E6-76915788E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C99B7-DA5B-4BEE-A10D-6C23DBCDC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B16AC-0887-4095-B55B-3E53830AB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10</a:t>
            </a:fld>
            <a:endParaRPr lang="en-US"/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B4DEDA84-E1FC-4706-9CF0-0E589BEC9D4F}"/>
              </a:ext>
            </a:extLst>
          </p:cNvPr>
          <p:cNvSpPr/>
          <p:nvPr/>
        </p:nvSpPr>
        <p:spPr>
          <a:xfrm rot="21182758">
            <a:off x="2846232" y="4599289"/>
            <a:ext cx="3309257" cy="477119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3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684D-D878-4A32-AF79-4732312B1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</a:t>
            </a:r>
            <a:r>
              <a:rPr lang="en-US" baseline="0" dirty="0"/>
              <a:t> Android Things: Hardware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AD7AF-E784-45FC-9675-EFCF5D0FB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Connecting Raspberry Pi / A-Star Arduino</a:t>
            </a:r>
          </a:p>
          <a:p>
            <a:r>
              <a:rPr lang="en-US" dirty="0"/>
              <a:t>A-Star has Raspberry Pi Bridge</a:t>
            </a:r>
          </a:p>
          <a:p>
            <a:pPr lvl="1"/>
            <a:r>
              <a:rPr lang="en-US" dirty="0"/>
              <a:t>40-pin Raspberry Pi GPIO connector</a:t>
            </a:r>
          </a:p>
          <a:p>
            <a:r>
              <a:rPr lang="en-US" dirty="0">
                <a:solidFill>
                  <a:srgbClr val="FF0000"/>
                </a:solidFill>
              </a:rPr>
              <a:t>But…</a:t>
            </a:r>
          </a:p>
          <a:p>
            <a:pPr lvl="1"/>
            <a:r>
              <a:rPr lang="en-US" dirty="0"/>
              <a:t>Raspberry Pi uses 3.3 V logic</a:t>
            </a:r>
          </a:p>
          <a:p>
            <a:pPr lvl="1"/>
            <a:r>
              <a:rPr lang="en-US" dirty="0"/>
              <a:t>A-Star uses 5 V logic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6B85A-49E8-497E-8A9A-086C6053D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B1745-7C51-4F9D-8315-C68BEFC81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6B4EE-80D9-4BBA-B05B-2BF85F0D6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64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684D-D878-4A32-AF79-4732312B1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</a:t>
            </a:r>
            <a:r>
              <a:rPr lang="en-US" baseline="0" dirty="0"/>
              <a:t> Android Things: Hardware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AD7AF-E784-45FC-9675-EFCF5D0FB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Connecting Raspberry Pi / A-Star Arduino</a:t>
            </a:r>
          </a:p>
          <a:p>
            <a:r>
              <a:rPr lang="en-US" dirty="0">
                <a:solidFill>
                  <a:srgbClr val="FF0000"/>
                </a:solidFill>
              </a:rPr>
              <a:t>Therefore:</a:t>
            </a:r>
          </a:p>
          <a:p>
            <a:pPr lvl="1"/>
            <a:r>
              <a:rPr lang="en-US" dirty="0"/>
              <a:t>Level converters required on signal pins</a:t>
            </a:r>
          </a:p>
          <a:p>
            <a:r>
              <a:rPr lang="en-US" dirty="0">
                <a:solidFill>
                  <a:srgbClr val="FF0000"/>
                </a:solidFill>
              </a:rPr>
              <a:t>Furthermore:</a:t>
            </a:r>
          </a:p>
          <a:p>
            <a:pPr lvl="1"/>
            <a:r>
              <a:rPr lang="en-US" dirty="0"/>
              <a:t>Only I2C signals actually connected to 40-pin connector </a:t>
            </a:r>
          </a:p>
          <a:p>
            <a:pPr lvl="2"/>
            <a:r>
              <a:rPr lang="en-US" dirty="0"/>
              <a:t>with level converters</a:t>
            </a:r>
          </a:p>
          <a:p>
            <a:pPr lvl="1"/>
            <a:r>
              <a:rPr lang="en-US" dirty="0"/>
              <a:t>Rest of signal pins not connected!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6B85A-49E8-497E-8A9A-086C6053D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B1745-7C51-4F9D-8315-C68BEFC81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6B4EE-80D9-4BBA-B05B-2BF85F0D6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93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AA4F9-67BD-478D-954B-A19E42AC9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EA0C7-DFED-45F8-8409-6275725FC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Communications interfaces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1FE75-57D1-49BF-A8FC-1B0138965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911F7-FD2A-41C7-BA13-37726992F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96BB2-9D3C-4A46-9FF0-49E761698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E32E9A-B6A9-466E-975A-CBBC3902F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230970"/>
              </p:ext>
            </p:extLst>
          </p:nvPr>
        </p:nvGraphicFramePr>
        <p:xfrm>
          <a:off x="1150257" y="2657326"/>
          <a:ext cx="9670143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381">
                  <a:extLst>
                    <a:ext uri="{9D8B030D-6E8A-4147-A177-3AD203B41FA5}">
                      <a16:colId xmlns:a16="http://schemas.microsoft.com/office/drawing/2014/main" val="1514705194"/>
                    </a:ext>
                  </a:extLst>
                </a:gridCol>
                <a:gridCol w="3223381">
                  <a:extLst>
                    <a:ext uri="{9D8B030D-6E8A-4147-A177-3AD203B41FA5}">
                      <a16:colId xmlns:a16="http://schemas.microsoft.com/office/drawing/2014/main" val="1295591654"/>
                    </a:ext>
                  </a:extLst>
                </a:gridCol>
                <a:gridCol w="3223381">
                  <a:extLst>
                    <a:ext uri="{9D8B030D-6E8A-4147-A177-3AD203B41FA5}">
                      <a16:colId xmlns:a16="http://schemas.microsoft.com/office/drawing/2014/main" val="2402475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Async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I2C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24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Full-Duplex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Half-Duplex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Full-Duplex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179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Peer-to-Peer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Master/Slave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Master/Slave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080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Asynchronous</a:t>
                      </a:r>
                      <a:br>
                        <a:rPr lang="en-US" sz="2800" dirty="0"/>
                      </a:br>
                      <a:r>
                        <a:rPr lang="en-US" sz="2800" baseline="0" dirty="0"/>
                        <a:t>(no clock signal)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Synchronous</a:t>
                      </a:r>
                      <a:br>
                        <a:rPr lang="en-US" sz="2800" dirty="0"/>
                      </a:br>
                      <a:r>
                        <a:rPr lang="en-US" sz="2800" dirty="0"/>
                        <a:t>(clock</a:t>
                      </a:r>
                      <a:r>
                        <a:rPr lang="en-US" sz="2800" baseline="0" dirty="0"/>
                        <a:t> signal)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Synchronous</a:t>
                      </a:r>
                      <a:br>
                        <a:rPr lang="en-US" sz="2800" dirty="0"/>
                      </a:br>
                      <a:r>
                        <a:rPr lang="en-US" sz="2800" dirty="0"/>
                        <a:t>(clock signal)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27345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DC204719-F30E-4A35-9312-53D6ED8D3AAB}"/>
              </a:ext>
            </a:extLst>
          </p:cNvPr>
          <p:cNvSpPr/>
          <p:nvPr/>
        </p:nvSpPr>
        <p:spPr>
          <a:xfrm>
            <a:off x="261257" y="3690253"/>
            <a:ext cx="576943" cy="5225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43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73E6-E59D-443F-BF0B-9EC530CF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</a:t>
            </a:r>
            <a:r>
              <a:rPr lang="en-US" baseline="0" dirty="0"/>
              <a:t> Android Things: Interfaces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B0EF9-5815-483C-B3D0-3A3A47F76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Async Link</a:t>
            </a:r>
          </a:p>
          <a:p>
            <a:r>
              <a:rPr lang="en-US" dirty="0"/>
              <a:t>Serial asynchronous link</a:t>
            </a:r>
          </a:p>
          <a:p>
            <a:r>
              <a:rPr lang="en-US" dirty="0"/>
              <a:t>Two data signals</a:t>
            </a:r>
          </a:p>
          <a:p>
            <a:pPr lvl="1"/>
            <a:r>
              <a:rPr lang="en-US" dirty="0"/>
              <a:t>Transmit data</a:t>
            </a:r>
          </a:p>
          <a:p>
            <a:pPr lvl="1"/>
            <a:r>
              <a:rPr lang="en-US" dirty="0"/>
              <a:t>Receive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96A05-263A-4A6E-B241-E9C27FA05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CD5C9-0B9C-4EFD-95B1-99631DEBE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B7F16-FC86-47BA-9D7A-E4327FA41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52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9BCF-1339-4DB8-A6D3-65813E6A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</a:t>
            </a:r>
            <a:r>
              <a:rPr lang="en-US" baseline="0" dirty="0"/>
              <a:t> Android Things: Interfaces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A76B2-F1FD-4328-8567-B0EE5356D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Async Link</a:t>
            </a:r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22FA15-2B6A-4C3A-B224-CB5E2DE96BA7}"/>
              </a:ext>
            </a:extLst>
          </p:cNvPr>
          <p:cNvSpPr/>
          <p:nvPr/>
        </p:nvSpPr>
        <p:spPr>
          <a:xfrm>
            <a:off x="971549" y="3172618"/>
            <a:ext cx="1800225" cy="2442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Raspberry 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1CE2A5-0B44-463E-997A-14EB47EF8A5D}"/>
              </a:ext>
            </a:extLst>
          </p:cNvPr>
          <p:cNvSpPr/>
          <p:nvPr/>
        </p:nvSpPr>
        <p:spPr>
          <a:xfrm>
            <a:off x="9382127" y="3172618"/>
            <a:ext cx="1800225" cy="2442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Arduino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B4D3A7-650F-4D1B-ADE0-A5A63486BCB5}"/>
              </a:ext>
            </a:extLst>
          </p:cNvPr>
          <p:cNvCxnSpPr/>
          <p:nvPr/>
        </p:nvCxnSpPr>
        <p:spPr>
          <a:xfrm>
            <a:off x="2771774" y="4054933"/>
            <a:ext cx="66103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294BF2-CEF3-4DA2-91CC-87B9C401C32F}"/>
              </a:ext>
            </a:extLst>
          </p:cNvPr>
          <p:cNvCxnSpPr/>
          <p:nvPr/>
        </p:nvCxnSpPr>
        <p:spPr>
          <a:xfrm>
            <a:off x="2752720" y="4621703"/>
            <a:ext cx="6610353" cy="0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5B42F1-CFC7-4EBA-9814-50AD173858A2}"/>
              </a:ext>
            </a:extLst>
          </p:cNvPr>
          <p:cNvSpPr txBox="1"/>
          <p:nvPr/>
        </p:nvSpPr>
        <p:spPr>
          <a:xfrm>
            <a:off x="2800335" y="3569158"/>
            <a:ext cx="220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Transmit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58F1FF-AFD7-400D-AC44-C3B126255669}"/>
              </a:ext>
            </a:extLst>
          </p:cNvPr>
          <p:cNvSpPr txBox="1"/>
          <p:nvPr/>
        </p:nvSpPr>
        <p:spPr>
          <a:xfrm>
            <a:off x="7315192" y="3535817"/>
            <a:ext cx="2058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Receive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5DCF63-02BD-40A4-9C89-CDC9F904817B}"/>
              </a:ext>
            </a:extLst>
          </p:cNvPr>
          <p:cNvSpPr txBox="1"/>
          <p:nvPr/>
        </p:nvSpPr>
        <p:spPr>
          <a:xfrm>
            <a:off x="2795570" y="4107328"/>
            <a:ext cx="2058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Receive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993B7-1FCD-4B49-BBAA-2562D9D1A820}"/>
              </a:ext>
            </a:extLst>
          </p:cNvPr>
          <p:cNvSpPr txBox="1"/>
          <p:nvPr/>
        </p:nvSpPr>
        <p:spPr>
          <a:xfrm>
            <a:off x="7164838" y="4102565"/>
            <a:ext cx="220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Transmit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EC7EE9-6EFA-4528-9679-9B04C28E5E68}"/>
              </a:ext>
            </a:extLst>
          </p:cNvPr>
          <p:cNvSpPr txBox="1"/>
          <p:nvPr/>
        </p:nvSpPr>
        <p:spPr>
          <a:xfrm>
            <a:off x="2837138" y="5540113"/>
            <a:ext cx="3897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Note: Ground not shown.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A53F4-06A5-4D7B-928A-F3A8F37E4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1518E27-6B80-457C-9912-CDF6377A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D6C5151-EF3D-4B19-8955-ECDA53284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14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DD9D9-50B3-4C0E-8259-B4FB9A53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63339-9C00-41C3-B6D1-E0478AC3D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I2C Protocol</a:t>
            </a:r>
          </a:p>
          <a:p>
            <a:r>
              <a:rPr lang="en-US" dirty="0"/>
              <a:t>Inter-integrated Circuit (I2C) Protocol</a:t>
            </a:r>
          </a:p>
          <a:p>
            <a:r>
              <a:rPr lang="en-US" dirty="0"/>
              <a:t>Two signals:</a:t>
            </a:r>
          </a:p>
          <a:p>
            <a:pPr lvl="1"/>
            <a:r>
              <a:rPr lang="en-US" dirty="0"/>
              <a:t>Serial data (SDA)</a:t>
            </a:r>
          </a:p>
          <a:p>
            <a:pPr lvl="1"/>
            <a:r>
              <a:rPr lang="en-US" dirty="0"/>
              <a:t>Serial clock (SCL)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77241-83AE-41B7-A1A7-6A940FD8A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4AC26-6D81-4027-BFE1-2277DD1A0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EA0EF-1265-4F78-97AC-0FD33822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65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9BCF-1339-4DB8-A6D3-65813E6A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</a:t>
            </a:r>
            <a:r>
              <a:rPr lang="en-US" baseline="0" dirty="0"/>
              <a:t> Android Things: Interfaces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A76B2-F1FD-4328-8567-B0EE5356D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I2C Protocol</a:t>
            </a:r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22FA15-2B6A-4C3A-B224-CB5E2DE96BA7}"/>
              </a:ext>
            </a:extLst>
          </p:cNvPr>
          <p:cNvSpPr/>
          <p:nvPr/>
        </p:nvSpPr>
        <p:spPr>
          <a:xfrm>
            <a:off x="971549" y="3172618"/>
            <a:ext cx="1800225" cy="2442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Raspberry 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1CE2A5-0B44-463E-997A-14EB47EF8A5D}"/>
              </a:ext>
            </a:extLst>
          </p:cNvPr>
          <p:cNvSpPr/>
          <p:nvPr/>
        </p:nvSpPr>
        <p:spPr>
          <a:xfrm>
            <a:off x="9382127" y="3172618"/>
            <a:ext cx="1800225" cy="2442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Arduino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B4D3A7-650F-4D1B-ADE0-A5A63486BCB5}"/>
              </a:ext>
            </a:extLst>
          </p:cNvPr>
          <p:cNvCxnSpPr/>
          <p:nvPr/>
        </p:nvCxnSpPr>
        <p:spPr>
          <a:xfrm>
            <a:off x="2771774" y="4054933"/>
            <a:ext cx="66103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294BF2-CEF3-4DA2-91CC-87B9C401C32F}"/>
              </a:ext>
            </a:extLst>
          </p:cNvPr>
          <p:cNvCxnSpPr/>
          <p:nvPr/>
        </p:nvCxnSpPr>
        <p:spPr>
          <a:xfrm>
            <a:off x="2752720" y="4621703"/>
            <a:ext cx="6610353" cy="0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5B42F1-CFC7-4EBA-9814-50AD173858A2}"/>
              </a:ext>
            </a:extLst>
          </p:cNvPr>
          <p:cNvSpPr txBox="1"/>
          <p:nvPr/>
        </p:nvSpPr>
        <p:spPr>
          <a:xfrm>
            <a:off x="2800335" y="3569158"/>
            <a:ext cx="774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SDA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58F1FF-AFD7-400D-AC44-C3B126255669}"/>
              </a:ext>
            </a:extLst>
          </p:cNvPr>
          <p:cNvSpPr txBox="1"/>
          <p:nvPr/>
        </p:nvSpPr>
        <p:spPr>
          <a:xfrm>
            <a:off x="8610597" y="3535817"/>
            <a:ext cx="774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SDA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5DCF63-02BD-40A4-9C89-CDC9F904817B}"/>
              </a:ext>
            </a:extLst>
          </p:cNvPr>
          <p:cNvSpPr txBox="1"/>
          <p:nvPr/>
        </p:nvSpPr>
        <p:spPr>
          <a:xfrm>
            <a:off x="2795570" y="4107328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993B7-1FCD-4B49-BBAA-2562D9D1A820}"/>
              </a:ext>
            </a:extLst>
          </p:cNvPr>
          <p:cNvSpPr txBox="1"/>
          <p:nvPr/>
        </p:nvSpPr>
        <p:spPr>
          <a:xfrm>
            <a:off x="8688842" y="4102565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EC7EE9-6EFA-4528-9679-9B04C28E5E68}"/>
              </a:ext>
            </a:extLst>
          </p:cNvPr>
          <p:cNvSpPr txBox="1"/>
          <p:nvPr/>
        </p:nvSpPr>
        <p:spPr>
          <a:xfrm>
            <a:off x="2837138" y="5540113"/>
            <a:ext cx="3897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Note: Ground not shown.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A53F4-06A5-4D7B-928A-F3A8F37E4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1518E27-6B80-457C-9912-CDF6377A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D6C5151-EF3D-4B19-8955-ECDA53284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17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F51994-8999-46AF-BA97-6E981F1EFC7B}"/>
              </a:ext>
            </a:extLst>
          </p:cNvPr>
          <p:cNvSpPr txBox="1"/>
          <p:nvPr/>
        </p:nvSpPr>
        <p:spPr>
          <a:xfrm flipH="1">
            <a:off x="975357" y="2514461"/>
            <a:ext cx="1796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I2C Master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F0C265-33F9-4497-B347-E3FEA95649BF}"/>
              </a:ext>
            </a:extLst>
          </p:cNvPr>
          <p:cNvSpPr txBox="1"/>
          <p:nvPr/>
        </p:nvSpPr>
        <p:spPr>
          <a:xfrm flipH="1">
            <a:off x="9385935" y="2514461"/>
            <a:ext cx="1796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I2C Slave</a:t>
            </a:r>
          </a:p>
        </p:txBody>
      </p:sp>
    </p:spTree>
    <p:extLst>
      <p:ext uri="{BB962C8B-B14F-4D97-AF65-F5344CB8AC3E}">
        <p14:creationId xmlns:p14="http://schemas.microsoft.com/office/powerpoint/2010/main" val="2111365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9BCF-1339-4DB8-A6D3-65813E6A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</a:t>
            </a:r>
            <a:r>
              <a:rPr lang="en-US" baseline="0" dirty="0"/>
              <a:t> Android Things: Interfaces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A76B2-F1FD-4328-8567-B0EE5356D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Serial Peripheral Interface (SPI) bus</a:t>
            </a:r>
          </a:p>
          <a:p>
            <a:r>
              <a:rPr lang="en-US" sz="3600" dirty="0"/>
              <a:t>Serial bus used in embedded systems</a:t>
            </a:r>
          </a:p>
          <a:p>
            <a:r>
              <a:rPr lang="en-US" sz="3600" dirty="0"/>
              <a:t>Master / Slave operation</a:t>
            </a:r>
          </a:p>
          <a:p>
            <a:r>
              <a:rPr lang="en-US" sz="3600" dirty="0"/>
              <a:t>Full duplex (sort of – still Master/Slave)</a:t>
            </a:r>
          </a:p>
          <a:p>
            <a:r>
              <a:rPr lang="en-US" sz="3600" dirty="0"/>
              <a:t>I/O operation swaps value of a register in the Master and the value of a register in the Slave</a:t>
            </a:r>
          </a:p>
          <a:p>
            <a:r>
              <a:rPr lang="en-US" sz="3600" dirty="0"/>
              <a:t>Can delineate frames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5E983-005C-4B6C-BBB3-3E4E3BDE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36B3F-27C8-4979-A090-F3DD48DB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DF7BC-EA1E-44E7-839C-4571B9B48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06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9BCF-1339-4DB8-A6D3-65813E6A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</a:t>
            </a:r>
            <a:r>
              <a:rPr lang="en-US" baseline="0" dirty="0"/>
              <a:t> Android Things: Interfaces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A76B2-F1FD-4328-8567-B0EE5356D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Serial Peripheral Interface (SPI) bus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22FA15-2B6A-4C3A-B224-CB5E2DE96BA7}"/>
              </a:ext>
            </a:extLst>
          </p:cNvPr>
          <p:cNvSpPr/>
          <p:nvPr/>
        </p:nvSpPr>
        <p:spPr>
          <a:xfrm>
            <a:off x="971549" y="3172618"/>
            <a:ext cx="1800225" cy="2442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Raspberry Pi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C865A0-4F1B-4A1D-B57E-F1E70EDE5E84}"/>
              </a:ext>
            </a:extLst>
          </p:cNvPr>
          <p:cNvSpPr txBox="1"/>
          <p:nvPr/>
        </p:nvSpPr>
        <p:spPr>
          <a:xfrm flipH="1">
            <a:off x="975357" y="2514461"/>
            <a:ext cx="1796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SPI Master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1CE2A5-0B44-463E-997A-14EB47EF8A5D}"/>
              </a:ext>
            </a:extLst>
          </p:cNvPr>
          <p:cNvSpPr/>
          <p:nvPr/>
        </p:nvSpPr>
        <p:spPr>
          <a:xfrm>
            <a:off x="9382127" y="3172618"/>
            <a:ext cx="1800225" cy="2442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Arduino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D7B05-BB44-4B74-B484-F31705DBF042}"/>
              </a:ext>
            </a:extLst>
          </p:cNvPr>
          <p:cNvSpPr txBox="1"/>
          <p:nvPr/>
        </p:nvSpPr>
        <p:spPr>
          <a:xfrm flipH="1">
            <a:off x="9385935" y="2514461"/>
            <a:ext cx="1796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SPI Slave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B4D3A7-650F-4D1B-ADE0-A5A63486BCB5}"/>
              </a:ext>
            </a:extLst>
          </p:cNvPr>
          <p:cNvCxnSpPr/>
          <p:nvPr/>
        </p:nvCxnSpPr>
        <p:spPr>
          <a:xfrm flipV="1">
            <a:off x="2698442" y="3556819"/>
            <a:ext cx="6754561" cy="19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294BF2-CEF3-4DA2-91CC-87B9C401C32F}"/>
              </a:ext>
            </a:extLst>
          </p:cNvPr>
          <p:cNvCxnSpPr/>
          <p:nvPr/>
        </p:nvCxnSpPr>
        <p:spPr>
          <a:xfrm>
            <a:off x="1811493" y="4118920"/>
            <a:ext cx="8470746" cy="10186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5B42F1-CFC7-4EBA-9814-50AD173858A2}"/>
              </a:ext>
            </a:extLst>
          </p:cNvPr>
          <p:cNvSpPr txBox="1"/>
          <p:nvPr/>
        </p:nvSpPr>
        <p:spPr>
          <a:xfrm>
            <a:off x="2800335" y="3057529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MOSI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58F1FF-AFD7-400D-AC44-C3B126255669}"/>
              </a:ext>
            </a:extLst>
          </p:cNvPr>
          <p:cNvSpPr txBox="1"/>
          <p:nvPr/>
        </p:nvSpPr>
        <p:spPr>
          <a:xfrm>
            <a:off x="8381992" y="3024188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MOSI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5DCF63-02BD-40A4-9C89-CDC9F904817B}"/>
              </a:ext>
            </a:extLst>
          </p:cNvPr>
          <p:cNvSpPr txBox="1"/>
          <p:nvPr/>
        </p:nvSpPr>
        <p:spPr>
          <a:xfrm>
            <a:off x="2795570" y="3595699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MISO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993B7-1FCD-4B49-BBAA-2562D9D1A820}"/>
              </a:ext>
            </a:extLst>
          </p:cNvPr>
          <p:cNvSpPr txBox="1"/>
          <p:nvPr/>
        </p:nvSpPr>
        <p:spPr>
          <a:xfrm>
            <a:off x="8405814" y="3590936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MISO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645AC0-537B-41D0-8A05-B8C27E9CC5D5}"/>
              </a:ext>
            </a:extLst>
          </p:cNvPr>
          <p:cNvSpPr/>
          <p:nvPr/>
        </p:nvSpPr>
        <p:spPr>
          <a:xfrm>
            <a:off x="1036270" y="3317270"/>
            <a:ext cx="1662172" cy="482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9BA301-E3DC-4106-9B06-1A8AA9151708}"/>
              </a:ext>
            </a:extLst>
          </p:cNvPr>
          <p:cNvSpPr/>
          <p:nvPr/>
        </p:nvSpPr>
        <p:spPr>
          <a:xfrm>
            <a:off x="9453003" y="3319196"/>
            <a:ext cx="1662172" cy="482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Register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5BE92B0-B231-48A1-87BB-CD12F1ABD667}"/>
              </a:ext>
            </a:extLst>
          </p:cNvPr>
          <p:cNvCxnSpPr>
            <a:stCxn id="22" idx="2"/>
          </p:cNvCxnSpPr>
          <p:nvPr/>
        </p:nvCxnSpPr>
        <p:spPr>
          <a:xfrm flipH="1">
            <a:off x="10282239" y="3801577"/>
            <a:ext cx="1850" cy="308497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58DC88B-5F05-4A44-9C39-8BC6AEFA5C48}"/>
              </a:ext>
            </a:extLst>
          </p:cNvPr>
          <p:cNvCxnSpPr/>
          <p:nvPr/>
        </p:nvCxnSpPr>
        <p:spPr>
          <a:xfrm flipH="1">
            <a:off x="1811493" y="3791927"/>
            <a:ext cx="1850" cy="308497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B038E44-C31E-4CC8-87D8-1D06F517CCA3}"/>
              </a:ext>
            </a:extLst>
          </p:cNvPr>
          <p:cNvSpPr txBox="1"/>
          <p:nvPr/>
        </p:nvSpPr>
        <p:spPr>
          <a:xfrm>
            <a:off x="3632888" y="4464488"/>
            <a:ext cx="56346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SPI I/O operation swaps Master register and Slave Register values.  (Actually, performs a bit-wise end-around-shift.)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CA6D5-9510-47C9-B5AC-549EC9296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ED11139-51CB-4B33-98B2-38D04169A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D7B40B7-57BA-4E1A-958A-039A842F1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97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E4035-D705-4406-A4AA-46345AC8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93171-E3C7-4B27-9A70-377B73597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600" dirty="0"/>
              <a:t>Android Things “Makes embedded development as simple as mobile development has become”</a:t>
            </a:r>
          </a:p>
          <a:p>
            <a:pPr lvl="1"/>
            <a:endParaRPr lang="en-US" sz="3200" dirty="0"/>
          </a:p>
          <a:p>
            <a:pPr marL="457200" lvl="1" indent="0">
              <a:buNone/>
            </a:pPr>
            <a:r>
              <a:rPr lang="en-US" sz="3200" dirty="0"/>
              <a:t>-	Dave Smith, Google I/O 2017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43198-D786-4502-9980-34082F9C6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1E244-FA18-4FEB-9085-4226ACB58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390F6-3DC1-4AD3-8DAA-8F379F84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02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9BCF-1339-4DB8-A6D3-65813E6A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</a:t>
            </a:r>
            <a:r>
              <a:rPr lang="en-US" baseline="0" dirty="0"/>
              <a:t> Android Things: Interfaces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A76B2-F1FD-4328-8567-B0EE5356D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Serial Peripheral Interface (SPI) bus</a:t>
            </a:r>
          </a:p>
          <a:p>
            <a:r>
              <a:rPr lang="en-US" sz="3600" dirty="0"/>
              <a:t>Android Things supports two data transfer modes:</a:t>
            </a:r>
          </a:p>
          <a:p>
            <a:pPr lvl="1"/>
            <a:r>
              <a:rPr lang="en-US" sz="3200" dirty="0"/>
              <a:t>Half-duplex data transfer</a:t>
            </a:r>
          </a:p>
          <a:p>
            <a:pPr lvl="1"/>
            <a:r>
              <a:rPr lang="en-US" sz="3200" dirty="0"/>
              <a:t>Full-duplex data transfer</a:t>
            </a:r>
          </a:p>
          <a:p>
            <a:r>
              <a:rPr lang="en-US" sz="3600" dirty="0"/>
              <a:t>Remember: data transfer controlled by Master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94FC6-E491-4DC9-BB50-65E1EE82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6E17B-0339-4C03-9756-2914959D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14AE7-6F25-4483-8DC9-A3A52B229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84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9BCF-1339-4DB8-A6D3-65813E6A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</a:t>
            </a:r>
            <a:r>
              <a:rPr lang="en-US" baseline="0" dirty="0"/>
              <a:t> Android Things: Interfaces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A76B2-F1FD-4328-8567-B0EE5356D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Serial Peripheral Interface (SPI) bus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22FA15-2B6A-4C3A-B224-CB5E2DE96BA7}"/>
              </a:ext>
            </a:extLst>
          </p:cNvPr>
          <p:cNvSpPr/>
          <p:nvPr/>
        </p:nvSpPr>
        <p:spPr>
          <a:xfrm>
            <a:off x="971549" y="3172618"/>
            <a:ext cx="1800225" cy="2442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Raspberry Pi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C865A0-4F1B-4A1D-B57E-F1E70EDE5E84}"/>
              </a:ext>
            </a:extLst>
          </p:cNvPr>
          <p:cNvSpPr txBox="1"/>
          <p:nvPr/>
        </p:nvSpPr>
        <p:spPr>
          <a:xfrm flipH="1">
            <a:off x="975357" y="2514461"/>
            <a:ext cx="1796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SPI Master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1CE2A5-0B44-463E-997A-14EB47EF8A5D}"/>
              </a:ext>
            </a:extLst>
          </p:cNvPr>
          <p:cNvSpPr/>
          <p:nvPr/>
        </p:nvSpPr>
        <p:spPr>
          <a:xfrm>
            <a:off x="9382127" y="3172618"/>
            <a:ext cx="1800225" cy="2442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Arduino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D7B05-BB44-4B74-B484-F31705DBF042}"/>
              </a:ext>
            </a:extLst>
          </p:cNvPr>
          <p:cNvSpPr txBox="1"/>
          <p:nvPr/>
        </p:nvSpPr>
        <p:spPr>
          <a:xfrm flipH="1">
            <a:off x="9385935" y="2514461"/>
            <a:ext cx="1796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SPI Slave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B4D3A7-650F-4D1B-ADE0-A5A63486BCB5}"/>
              </a:ext>
            </a:extLst>
          </p:cNvPr>
          <p:cNvCxnSpPr/>
          <p:nvPr/>
        </p:nvCxnSpPr>
        <p:spPr>
          <a:xfrm>
            <a:off x="2771774" y="3543304"/>
            <a:ext cx="66103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223FCA-9BEA-4DC1-B375-ADCF578616EC}"/>
              </a:ext>
            </a:extLst>
          </p:cNvPr>
          <p:cNvCxnSpPr/>
          <p:nvPr/>
        </p:nvCxnSpPr>
        <p:spPr>
          <a:xfrm>
            <a:off x="2752724" y="4681591"/>
            <a:ext cx="66103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294BF2-CEF3-4DA2-91CC-87B9C401C32F}"/>
              </a:ext>
            </a:extLst>
          </p:cNvPr>
          <p:cNvCxnSpPr/>
          <p:nvPr/>
        </p:nvCxnSpPr>
        <p:spPr>
          <a:xfrm>
            <a:off x="2752720" y="4110074"/>
            <a:ext cx="6610353" cy="0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31C9A8-B6F8-44E8-9CEE-7F787FFF4D58}"/>
              </a:ext>
            </a:extLst>
          </p:cNvPr>
          <p:cNvCxnSpPr/>
          <p:nvPr/>
        </p:nvCxnSpPr>
        <p:spPr>
          <a:xfrm>
            <a:off x="2752721" y="5253072"/>
            <a:ext cx="66103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5B42F1-CFC7-4EBA-9814-50AD173858A2}"/>
              </a:ext>
            </a:extLst>
          </p:cNvPr>
          <p:cNvSpPr txBox="1"/>
          <p:nvPr/>
        </p:nvSpPr>
        <p:spPr>
          <a:xfrm>
            <a:off x="2800335" y="3057529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MOSI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58F1FF-AFD7-400D-AC44-C3B126255669}"/>
              </a:ext>
            </a:extLst>
          </p:cNvPr>
          <p:cNvSpPr txBox="1"/>
          <p:nvPr/>
        </p:nvSpPr>
        <p:spPr>
          <a:xfrm>
            <a:off x="8381992" y="3024188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MOSI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5DCF63-02BD-40A4-9C89-CDC9F904817B}"/>
              </a:ext>
            </a:extLst>
          </p:cNvPr>
          <p:cNvSpPr txBox="1"/>
          <p:nvPr/>
        </p:nvSpPr>
        <p:spPr>
          <a:xfrm>
            <a:off x="2795570" y="3595699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MISO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993B7-1FCD-4B49-BBAA-2562D9D1A820}"/>
              </a:ext>
            </a:extLst>
          </p:cNvPr>
          <p:cNvSpPr txBox="1"/>
          <p:nvPr/>
        </p:nvSpPr>
        <p:spPr>
          <a:xfrm>
            <a:off x="8405814" y="3590936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MISO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F1F17C-2E04-454A-B646-01D3845070C8}"/>
              </a:ext>
            </a:extLst>
          </p:cNvPr>
          <p:cNvSpPr txBox="1"/>
          <p:nvPr/>
        </p:nvSpPr>
        <p:spPr>
          <a:xfrm>
            <a:off x="2805090" y="4176729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SCLK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EFA394-F9B3-4427-810C-7D2D1C531D38}"/>
              </a:ext>
            </a:extLst>
          </p:cNvPr>
          <p:cNvSpPr txBox="1"/>
          <p:nvPr/>
        </p:nvSpPr>
        <p:spPr>
          <a:xfrm>
            <a:off x="8515345" y="4129102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SCLK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0079FA-5611-49BA-9412-280EFC14E285}"/>
              </a:ext>
            </a:extLst>
          </p:cNvPr>
          <p:cNvSpPr txBox="1"/>
          <p:nvPr/>
        </p:nvSpPr>
        <p:spPr>
          <a:xfrm>
            <a:off x="2786037" y="4714900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~SS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98BB4A-9BBE-4E4D-B978-DA98D6D9C771}"/>
              </a:ext>
            </a:extLst>
          </p:cNvPr>
          <p:cNvSpPr txBox="1"/>
          <p:nvPr/>
        </p:nvSpPr>
        <p:spPr>
          <a:xfrm>
            <a:off x="8682028" y="4710136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~SS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EC7EE9-6EFA-4528-9679-9B04C28E5E68}"/>
              </a:ext>
            </a:extLst>
          </p:cNvPr>
          <p:cNvSpPr txBox="1"/>
          <p:nvPr/>
        </p:nvSpPr>
        <p:spPr>
          <a:xfrm>
            <a:off x="2837138" y="5540113"/>
            <a:ext cx="3897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Note: Ground not shown.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A53F4-06A5-4D7B-928A-F3A8F37E4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1518E27-6B80-457C-9912-CDF6377A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D6C5151-EF3D-4B19-8955-ECDA53284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9BCF-1339-4DB8-A6D3-65813E6A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</a:t>
            </a:r>
            <a:r>
              <a:rPr lang="en-US" baseline="0" dirty="0"/>
              <a:t> Android Things: Interfaces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A76B2-F1FD-4328-8567-B0EE5356D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Serial Peripheral Interface (SPI) bus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22FA15-2B6A-4C3A-B224-CB5E2DE96BA7}"/>
              </a:ext>
            </a:extLst>
          </p:cNvPr>
          <p:cNvSpPr/>
          <p:nvPr/>
        </p:nvSpPr>
        <p:spPr>
          <a:xfrm>
            <a:off x="971549" y="3172618"/>
            <a:ext cx="1800225" cy="2442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Raspberry Pi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C865A0-4F1B-4A1D-B57E-F1E70EDE5E84}"/>
              </a:ext>
            </a:extLst>
          </p:cNvPr>
          <p:cNvSpPr txBox="1"/>
          <p:nvPr/>
        </p:nvSpPr>
        <p:spPr>
          <a:xfrm flipH="1">
            <a:off x="975357" y="2514461"/>
            <a:ext cx="1796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SPI Master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1CE2A5-0B44-463E-997A-14EB47EF8A5D}"/>
              </a:ext>
            </a:extLst>
          </p:cNvPr>
          <p:cNvSpPr/>
          <p:nvPr/>
        </p:nvSpPr>
        <p:spPr>
          <a:xfrm>
            <a:off x="9382127" y="3172618"/>
            <a:ext cx="1800225" cy="2442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Arduino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D7B05-BB44-4B74-B484-F31705DBF042}"/>
              </a:ext>
            </a:extLst>
          </p:cNvPr>
          <p:cNvSpPr txBox="1"/>
          <p:nvPr/>
        </p:nvSpPr>
        <p:spPr>
          <a:xfrm flipH="1">
            <a:off x="9385935" y="2514461"/>
            <a:ext cx="1796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SPI Slave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B4D3A7-650F-4D1B-ADE0-A5A63486BCB5}"/>
              </a:ext>
            </a:extLst>
          </p:cNvPr>
          <p:cNvCxnSpPr/>
          <p:nvPr/>
        </p:nvCxnSpPr>
        <p:spPr>
          <a:xfrm>
            <a:off x="2771774" y="3543304"/>
            <a:ext cx="66103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223FCA-9BEA-4DC1-B375-ADCF578616EC}"/>
              </a:ext>
            </a:extLst>
          </p:cNvPr>
          <p:cNvCxnSpPr/>
          <p:nvPr/>
        </p:nvCxnSpPr>
        <p:spPr>
          <a:xfrm>
            <a:off x="2752724" y="4681591"/>
            <a:ext cx="66103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294BF2-CEF3-4DA2-91CC-87B9C401C32F}"/>
              </a:ext>
            </a:extLst>
          </p:cNvPr>
          <p:cNvCxnSpPr/>
          <p:nvPr/>
        </p:nvCxnSpPr>
        <p:spPr>
          <a:xfrm>
            <a:off x="2752720" y="4110074"/>
            <a:ext cx="6610353" cy="0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31C9A8-B6F8-44E8-9CEE-7F787FFF4D58}"/>
              </a:ext>
            </a:extLst>
          </p:cNvPr>
          <p:cNvCxnSpPr/>
          <p:nvPr/>
        </p:nvCxnSpPr>
        <p:spPr>
          <a:xfrm>
            <a:off x="2752721" y="5253072"/>
            <a:ext cx="66103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5B42F1-CFC7-4EBA-9814-50AD173858A2}"/>
              </a:ext>
            </a:extLst>
          </p:cNvPr>
          <p:cNvSpPr txBox="1"/>
          <p:nvPr/>
        </p:nvSpPr>
        <p:spPr>
          <a:xfrm>
            <a:off x="2800335" y="3057529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MOSI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58F1FF-AFD7-400D-AC44-C3B126255669}"/>
              </a:ext>
            </a:extLst>
          </p:cNvPr>
          <p:cNvSpPr txBox="1"/>
          <p:nvPr/>
        </p:nvSpPr>
        <p:spPr>
          <a:xfrm>
            <a:off x="8381992" y="3024188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MOSI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5DCF63-02BD-40A4-9C89-CDC9F904817B}"/>
              </a:ext>
            </a:extLst>
          </p:cNvPr>
          <p:cNvSpPr txBox="1"/>
          <p:nvPr/>
        </p:nvSpPr>
        <p:spPr>
          <a:xfrm>
            <a:off x="2795570" y="3595699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MISO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993B7-1FCD-4B49-BBAA-2562D9D1A820}"/>
              </a:ext>
            </a:extLst>
          </p:cNvPr>
          <p:cNvSpPr txBox="1"/>
          <p:nvPr/>
        </p:nvSpPr>
        <p:spPr>
          <a:xfrm>
            <a:off x="8405814" y="3590936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MISO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F1F17C-2E04-454A-B646-01D3845070C8}"/>
              </a:ext>
            </a:extLst>
          </p:cNvPr>
          <p:cNvSpPr txBox="1"/>
          <p:nvPr/>
        </p:nvSpPr>
        <p:spPr>
          <a:xfrm>
            <a:off x="2805090" y="4176729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SCLK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EFA394-F9B3-4427-810C-7D2D1C531D38}"/>
              </a:ext>
            </a:extLst>
          </p:cNvPr>
          <p:cNvSpPr txBox="1"/>
          <p:nvPr/>
        </p:nvSpPr>
        <p:spPr>
          <a:xfrm>
            <a:off x="8515345" y="4129102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SCLK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0079FA-5611-49BA-9412-280EFC14E285}"/>
              </a:ext>
            </a:extLst>
          </p:cNvPr>
          <p:cNvSpPr txBox="1"/>
          <p:nvPr/>
        </p:nvSpPr>
        <p:spPr>
          <a:xfrm>
            <a:off x="2786037" y="4714900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~SS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98BB4A-9BBE-4E4D-B978-DA98D6D9C771}"/>
              </a:ext>
            </a:extLst>
          </p:cNvPr>
          <p:cNvSpPr txBox="1"/>
          <p:nvPr/>
        </p:nvSpPr>
        <p:spPr>
          <a:xfrm>
            <a:off x="8682028" y="4710136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~SS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767455-E7E6-4235-84FF-C0205C8A4559}"/>
              </a:ext>
            </a:extLst>
          </p:cNvPr>
          <p:cNvSpPr/>
          <p:nvPr/>
        </p:nvSpPr>
        <p:spPr>
          <a:xfrm>
            <a:off x="4908717" y="3317028"/>
            <a:ext cx="2125363" cy="40359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Level Shifter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C28A16-96FA-4669-9703-4801AE43C5C9}"/>
              </a:ext>
            </a:extLst>
          </p:cNvPr>
          <p:cNvSpPr/>
          <p:nvPr/>
        </p:nvSpPr>
        <p:spPr>
          <a:xfrm>
            <a:off x="4888120" y="3901915"/>
            <a:ext cx="2125363" cy="40359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Level Shifter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8D4D08-2C21-4041-84A1-0C2928580E0B}"/>
              </a:ext>
            </a:extLst>
          </p:cNvPr>
          <p:cNvSpPr/>
          <p:nvPr/>
        </p:nvSpPr>
        <p:spPr>
          <a:xfrm>
            <a:off x="4900477" y="4470335"/>
            <a:ext cx="2125363" cy="40359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Level Shifter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ADD1BC-6642-4C29-9DEC-182BD4D7EBE6}"/>
              </a:ext>
            </a:extLst>
          </p:cNvPr>
          <p:cNvSpPr/>
          <p:nvPr/>
        </p:nvSpPr>
        <p:spPr>
          <a:xfrm>
            <a:off x="4912833" y="5038743"/>
            <a:ext cx="2125363" cy="40359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Level Shifter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0C6F21-35CD-485D-965B-C729EF09D5F4}"/>
              </a:ext>
            </a:extLst>
          </p:cNvPr>
          <p:cNvSpPr txBox="1"/>
          <p:nvPr/>
        </p:nvSpPr>
        <p:spPr>
          <a:xfrm>
            <a:off x="2483708" y="5671745"/>
            <a:ext cx="5146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Note: Soldering probably required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AACB9030-A35E-4805-90DC-1067343C4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6A5FFE0F-1728-4B4B-962D-8C8141AE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3C1A2AA-D491-4D96-A47D-4C6C94D4A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8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E2A2A-89A8-4CB0-B5A2-3E9DBD75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</a:t>
            </a:r>
            <a:r>
              <a:rPr lang="en-US" baseline="0" dirty="0"/>
              <a:t>: Communications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49193-3031-401F-AB2A-E3F845DD6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Communications “Protocol”</a:t>
            </a:r>
          </a:p>
          <a:p>
            <a:r>
              <a:rPr lang="en-US" dirty="0"/>
              <a:t>Messages are ASCII strings, terminated by /n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A59BF-0B5E-411C-B9F0-D88FFAF38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8C347-67F4-4BDB-84AE-1FBED99E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17B8C-70C7-49FA-B4EE-93AB4B90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8870DC-B2E2-48DA-B29D-A43612199419}"/>
              </a:ext>
            </a:extLst>
          </p:cNvPr>
          <p:cNvSpPr txBox="1"/>
          <p:nvPr/>
        </p:nvSpPr>
        <p:spPr>
          <a:xfrm flipH="1">
            <a:off x="3505197" y="3136612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Master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D91FD-1317-4B52-9520-A1275C7C5293}"/>
              </a:ext>
            </a:extLst>
          </p:cNvPr>
          <p:cNvSpPr txBox="1"/>
          <p:nvPr/>
        </p:nvSpPr>
        <p:spPr>
          <a:xfrm flipH="1">
            <a:off x="7630884" y="3136612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Slave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083337-71EB-4CB2-A2D9-816601BCC0E2}"/>
              </a:ext>
            </a:extLst>
          </p:cNvPr>
          <p:cNvCxnSpPr/>
          <p:nvPr/>
        </p:nvCxnSpPr>
        <p:spPr>
          <a:xfrm>
            <a:off x="4190997" y="3951514"/>
            <a:ext cx="40930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08ADE27-49EE-4114-8C66-E64F0790604A}"/>
              </a:ext>
            </a:extLst>
          </p:cNvPr>
          <p:cNvSpPr txBox="1"/>
          <p:nvPr/>
        </p:nvSpPr>
        <p:spPr>
          <a:xfrm>
            <a:off x="5143500" y="3445418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hello: </a:t>
            </a:r>
            <a:r>
              <a:rPr lang="en-US" sz="2800" dirty="0" err="1"/>
              <a:t>nnnnn</a:t>
            </a:r>
            <a:endParaRPr lang="en-US" sz="28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83A88E-2E3D-46EC-9D43-55728CBEC3A6}"/>
              </a:ext>
            </a:extLst>
          </p:cNvPr>
          <p:cNvCxnSpPr/>
          <p:nvPr/>
        </p:nvCxnSpPr>
        <p:spPr>
          <a:xfrm>
            <a:off x="4114792" y="4484915"/>
            <a:ext cx="4093027" cy="0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2C6CCA-6995-439C-9B8D-AD1B4882A847}"/>
              </a:ext>
            </a:extLst>
          </p:cNvPr>
          <p:cNvSpPr txBox="1"/>
          <p:nvPr/>
        </p:nvSpPr>
        <p:spPr>
          <a:xfrm>
            <a:off x="5067295" y="3978819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ack: </a:t>
            </a:r>
            <a:r>
              <a:rPr lang="en-US" sz="2800" dirty="0" err="1"/>
              <a:t>nnnnn</a:t>
            </a:r>
            <a:endParaRPr lang="en-US" sz="28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D44F9E-A35E-41F8-AC65-20D625358187}"/>
              </a:ext>
            </a:extLst>
          </p:cNvPr>
          <p:cNvCxnSpPr/>
          <p:nvPr/>
        </p:nvCxnSpPr>
        <p:spPr>
          <a:xfrm>
            <a:off x="4201882" y="5029196"/>
            <a:ext cx="40930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C2D778-3861-4983-A074-04950269A877}"/>
              </a:ext>
            </a:extLst>
          </p:cNvPr>
          <p:cNvSpPr txBox="1"/>
          <p:nvPr/>
        </p:nvSpPr>
        <p:spPr>
          <a:xfrm>
            <a:off x="5154385" y="45231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send: temp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017756-CF34-4D01-A5C0-4689F94C4B0D}"/>
              </a:ext>
            </a:extLst>
          </p:cNvPr>
          <p:cNvCxnSpPr/>
          <p:nvPr/>
        </p:nvCxnSpPr>
        <p:spPr>
          <a:xfrm>
            <a:off x="4125677" y="5562597"/>
            <a:ext cx="4093027" cy="0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AD1A79-B19F-4C92-8EE2-162025F30D8E}"/>
              </a:ext>
            </a:extLst>
          </p:cNvPr>
          <p:cNvSpPr txBox="1"/>
          <p:nvPr/>
        </p:nvSpPr>
        <p:spPr>
          <a:xfrm>
            <a:off x="5078180" y="5056501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temp: </a:t>
            </a:r>
            <a:r>
              <a:rPr lang="en-US" sz="2800" dirty="0" err="1"/>
              <a:t>nn.n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1520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62DE-5B21-4889-9C5D-EB248577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Communications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91AA67-A131-4B26-A116-B1665A7CAAB5}"/>
              </a:ext>
            </a:extLst>
          </p:cNvPr>
          <p:cNvSpPr/>
          <p:nvPr/>
        </p:nvSpPr>
        <p:spPr>
          <a:xfrm>
            <a:off x="2216139" y="2060293"/>
            <a:ext cx="159730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Idle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7F7ED7-273F-4B58-81D3-1E1C27EFEF34}"/>
              </a:ext>
            </a:extLst>
          </p:cNvPr>
          <p:cNvSpPr/>
          <p:nvPr/>
        </p:nvSpPr>
        <p:spPr>
          <a:xfrm>
            <a:off x="1001206" y="2573703"/>
            <a:ext cx="621309" cy="1571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Timeout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8084BD-BC7E-4CD1-84F4-6D5B3011F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139" y="3692324"/>
            <a:ext cx="1597307" cy="8565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dirty="0"/>
              <a:t>Hello Sent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55F745-2B1C-43DE-BD88-578C53D183BE}"/>
              </a:ext>
            </a:extLst>
          </p:cNvPr>
          <p:cNvCxnSpPr>
            <a:stCxn id="4" idx="4"/>
            <a:endCxn id="8" idx="0"/>
          </p:cNvCxnSpPr>
          <p:nvPr/>
        </p:nvCxnSpPr>
        <p:spPr>
          <a:xfrm>
            <a:off x="3014792" y="2974693"/>
            <a:ext cx="1" cy="717631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B0C6E92-4F6B-45DA-87FC-700AF4C91E98}"/>
              </a:ext>
            </a:extLst>
          </p:cNvPr>
          <p:cNvSpPr/>
          <p:nvPr/>
        </p:nvSpPr>
        <p:spPr>
          <a:xfrm>
            <a:off x="3014791" y="2847372"/>
            <a:ext cx="3009411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Tx: hello &lt;seq&gt;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41FBA210-E9A2-4F1B-8BDF-AF97B864FC72}"/>
              </a:ext>
            </a:extLst>
          </p:cNvPr>
          <p:cNvSpPr txBox="1">
            <a:spLocks/>
          </p:cNvSpPr>
          <p:nvPr/>
        </p:nvSpPr>
        <p:spPr>
          <a:xfrm>
            <a:off x="2229642" y="5337853"/>
            <a:ext cx="1597307" cy="8565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Link Established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C3B4C8-944E-44A2-B6CC-94A8394B3D8F}"/>
              </a:ext>
            </a:extLst>
          </p:cNvPr>
          <p:cNvSpPr/>
          <p:nvPr/>
        </p:nvSpPr>
        <p:spPr>
          <a:xfrm>
            <a:off x="256223" y="4446596"/>
            <a:ext cx="3009411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Rx: ack &lt;seq&gt;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90FA32-8178-4291-A682-0D5897ABDDF5}"/>
              </a:ext>
            </a:extLst>
          </p:cNvPr>
          <p:cNvCxnSpPr/>
          <p:nvPr/>
        </p:nvCxnSpPr>
        <p:spPr>
          <a:xfrm>
            <a:off x="3028294" y="4585507"/>
            <a:ext cx="1" cy="717631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D07B5C7-608F-4FCD-8325-1EACDEAF1828}"/>
              </a:ext>
            </a:extLst>
          </p:cNvPr>
          <p:cNvSpPr/>
          <p:nvPr/>
        </p:nvSpPr>
        <p:spPr>
          <a:xfrm>
            <a:off x="4071208" y="1794523"/>
            <a:ext cx="171305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Timeout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DF3F2ABD-40AC-4B30-89E2-2D4E9F124783}"/>
              </a:ext>
            </a:extLst>
          </p:cNvPr>
          <p:cNvSpPr txBox="1">
            <a:spLocks/>
          </p:cNvSpPr>
          <p:nvPr/>
        </p:nvSpPr>
        <p:spPr>
          <a:xfrm>
            <a:off x="6254464" y="3639139"/>
            <a:ext cx="1597307" cy="8565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Send Sent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C141F8-2B32-4AE1-B3BF-48EE5C4D3E0A}"/>
              </a:ext>
            </a:extLst>
          </p:cNvPr>
          <p:cNvSpPr/>
          <p:nvPr/>
        </p:nvSpPr>
        <p:spPr>
          <a:xfrm>
            <a:off x="3549837" y="4982909"/>
            <a:ext cx="3009411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Tx: send temp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7E2416-D45B-4DE0-8F3A-211889817604}"/>
              </a:ext>
            </a:extLst>
          </p:cNvPr>
          <p:cNvSpPr/>
          <p:nvPr/>
        </p:nvSpPr>
        <p:spPr>
          <a:xfrm>
            <a:off x="6843451" y="4742638"/>
            <a:ext cx="3516911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Rx: temp &lt;value&gt;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A12196-35E8-42F3-A6B6-137D68E760F2}"/>
              </a:ext>
            </a:extLst>
          </p:cNvPr>
          <p:cNvCxnSpPr/>
          <p:nvPr/>
        </p:nvCxnSpPr>
        <p:spPr>
          <a:xfrm flipH="1">
            <a:off x="3800228" y="2508116"/>
            <a:ext cx="11344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BFE7FA2-804A-4488-A368-E8096712417B}"/>
              </a:ext>
            </a:extLst>
          </p:cNvPr>
          <p:cNvCxnSpPr>
            <a:stCxn id="12" idx="6"/>
          </p:cNvCxnSpPr>
          <p:nvPr/>
        </p:nvCxnSpPr>
        <p:spPr>
          <a:xfrm flipV="1">
            <a:off x="3826949" y="5766116"/>
            <a:ext cx="24410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FC7F776D-1697-4462-8E16-25ECBA981987}"/>
              </a:ext>
            </a:extLst>
          </p:cNvPr>
          <p:cNvSpPr/>
          <p:nvPr/>
        </p:nvSpPr>
        <p:spPr>
          <a:xfrm rot="5400000" flipV="1">
            <a:off x="1747778" y="3243943"/>
            <a:ext cx="979989" cy="914400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668A95A6-FE53-49A6-9024-3E1332286798}"/>
              </a:ext>
            </a:extLst>
          </p:cNvPr>
          <p:cNvSpPr/>
          <p:nvPr/>
        </p:nvSpPr>
        <p:spPr>
          <a:xfrm rot="16200000">
            <a:off x="1736891" y="2743198"/>
            <a:ext cx="979989" cy="914400"/>
          </a:xfrm>
          <a:prstGeom prst="arc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75D676-F236-45D3-A19D-DB6BF5606938}"/>
              </a:ext>
            </a:extLst>
          </p:cNvPr>
          <p:cNvCxnSpPr>
            <a:stCxn id="37" idx="0"/>
            <a:endCxn id="38" idx="0"/>
          </p:cNvCxnSpPr>
          <p:nvPr/>
        </p:nvCxnSpPr>
        <p:spPr>
          <a:xfrm flipH="1" flipV="1">
            <a:off x="1769686" y="3200399"/>
            <a:ext cx="10887" cy="5007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7C43E8-B20C-415B-A85A-C765864A0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935FA-5A28-441F-9366-C33AC9FB0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7C762-C895-4C86-BD27-72B0D287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24</a:t>
            </a:fld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B7050C-D735-4A35-B42D-46D4C6D2E7C2}"/>
              </a:ext>
            </a:extLst>
          </p:cNvPr>
          <p:cNvCxnSpPr/>
          <p:nvPr/>
        </p:nvCxnSpPr>
        <p:spPr>
          <a:xfrm flipH="1" flipV="1">
            <a:off x="4934630" y="2477767"/>
            <a:ext cx="1466170" cy="12233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BB0BE8E-F09A-4928-A684-80877DD72D9F}"/>
              </a:ext>
            </a:extLst>
          </p:cNvPr>
          <p:cNvCxnSpPr/>
          <p:nvPr/>
        </p:nvCxnSpPr>
        <p:spPr>
          <a:xfrm flipV="1">
            <a:off x="6267967" y="4446596"/>
            <a:ext cx="369143" cy="1319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F581348-C786-45B1-B799-3E1A158E60A5}"/>
              </a:ext>
            </a:extLst>
          </p:cNvPr>
          <p:cNvCxnSpPr/>
          <p:nvPr/>
        </p:nvCxnSpPr>
        <p:spPr>
          <a:xfrm flipV="1">
            <a:off x="6690726" y="4522794"/>
            <a:ext cx="414470" cy="148612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D4302AE-6580-44A5-91B8-A64F7B897A19}"/>
              </a:ext>
            </a:extLst>
          </p:cNvPr>
          <p:cNvCxnSpPr/>
          <p:nvPr/>
        </p:nvCxnSpPr>
        <p:spPr>
          <a:xfrm flipV="1">
            <a:off x="3800228" y="5998278"/>
            <a:ext cx="2836882" cy="841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905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2FB7-0986-4BD9-B06C-8F4A90C7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</a:t>
            </a:r>
            <a:r>
              <a:rPr lang="en-US" baseline="0" dirty="0"/>
              <a:t> 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96A9D-789C-4B26-A47C-DF5A1BBF8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Typical Embedded Software Architecture</a:t>
            </a:r>
          </a:p>
          <a:p>
            <a:r>
              <a:rPr lang="en-US" dirty="0"/>
              <a:t>Update c</a:t>
            </a:r>
            <a:r>
              <a:rPr lang="en-US" baseline="0" dirty="0"/>
              <a:t>lock (e.g., millisecond clock)</a:t>
            </a:r>
          </a:p>
          <a:p>
            <a:r>
              <a:rPr lang="en-US" baseline="0" dirty="0"/>
              <a:t>While (true):</a:t>
            </a:r>
          </a:p>
          <a:p>
            <a:pPr lvl="1"/>
            <a:r>
              <a:rPr lang="en-US" dirty="0"/>
              <a:t>Executing</a:t>
            </a:r>
            <a:r>
              <a:rPr lang="en-US" baseline="0" dirty="0"/>
              <a:t> pending tasks</a:t>
            </a:r>
          </a:p>
          <a:p>
            <a:pPr lvl="1"/>
            <a:r>
              <a:rPr lang="en-US" baseline="0" dirty="0"/>
              <a:t>Process expired timers (execute tasks)</a:t>
            </a:r>
          </a:p>
          <a:p>
            <a:pPr lvl="0"/>
            <a:r>
              <a:rPr lang="en-US" dirty="0"/>
              <a:t>Handle interrupts</a:t>
            </a:r>
          </a:p>
          <a:p>
            <a:pPr lvl="1"/>
            <a:r>
              <a:rPr lang="en-US" dirty="0"/>
              <a:t>Manage peripherals / communications / clock/ 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6C4E5-000D-4C36-843F-0D434E4E1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2BC80-FB24-4119-8B68-FD5C5C315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67A36-D918-4210-BC57-542CB895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28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60045-F34B-49A6-87B9-2AA75A49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86623-8870-475A-AC25-3FCD4BC9D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Planned Android Things Software Architecture</a:t>
            </a:r>
          </a:p>
          <a:p>
            <a:r>
              <a:rPr lang="en-US" dirty="0"/>
              <a:t>Main Thread:</a:t>
            </a:r>
          </a:p>
          <a:p>
            <a:pPr lvl="1"/>
            <a:r>
              <a:rPr lang="en-US" dirty="0"/>
              <a:t>Android stuff</a:t>
            </a:r>
          </a:p>
          <a:p>
            <a:pPr lvl="1"/>
            <a:r>
              <a:rPr lang="en-US" dirty="0"/>
              <a:t>Fire up other threads</a:t>
            </a:r>
          </a:p>
          <a:p>
            <a:pPr lvl="1"/>
            <a:r>
              <a:rPr lang="en-US" dirty="0"/>
              <a:t>Create web pages</a:t>
            </a:r>
          </a:p>
          <a:p>
            <a:pPr lvl="1"/>
            <a:r>
              <a:rPr lang="en-US" dirty="0"/>
              <a:t>A bit of coordination</a:t>
            </a:r>
          </a:p>
          <a:p>
            <a:r>
              <a:rPr lang="en-US" dirty="0"/>
              <a:t>One Thread per physical interface</a:t>
            </a:r>
          </a:p>
          <a:p>
            <a:pPr lvl="1"/>
            <a:r>
              <a:rPr lang="en-US" dirty="0"/>
              <a:t>Manage link, communications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2D091-A9EF-4DB4-9602-11C53076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93F86-80D3-49D0-973E-89683CBC7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84E03-0565-4B08-A810-23EE8F29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70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40FF-FED9-4E08-9090-17254C694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Project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89108-80F7-47DE-8BEB-C90997EB0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Project Results</a:t>
            </a:r>
          </a:p>
          <a:p>
            <a:r>
              <a:rPr lang="en-US" dirty="0"/>
              <a:t>Implementation results decidedly mixed</a:t>
            </a:r>
          </a:p>
          <a:p>
            <a:r>
              <a:rPr lang="en-US" dirty="0"/>
              <a:t>Some stuff worked, some stuff didn’t</a:t>
            </a:r>
          </a:p>
          <a:p>
            <a:pPr lvl="1"/>
            <a:r>
              <a:rPr lang="en-US" dirty="0"/>
              <a:t>Async Interface works well</a:t>
            </a:r>
          </a:p>
          <a:p>
            <a:pPr lvl="1"/>
            <a:r>
              <a:rPr lang="en-US" dirty="0"/>
              <a:t>I2C interface largely works</a:t>
            </a:r>
          </a:p>
          <a:p>
            <a:pPr lvl="2"/>
            <a:r>
              <a:rPr lang="en-US" dirty="0" err="1"/>
              <a:t>RPi</a:t>
            </a:r>
            <a:r>
              <a:rPr lang="en-US" dirty="0"/>
              <a:t> hardware bug (I2C clock stretching)?</a:t>
            </a:r>
          </a:p>
          <a:p>
            <a:pPr lvl="1"/>
            <a:r>
              <a:rPr lang="en-US" dirty="0"/>
              <a:t>SPI interface barely works</a:t>
            </a:r>
          </a:p>
          <a:p>
            <a:pPr lvl="2"/>
            <a:r>
              <a:rPr lang="en-US" dirty="0"/>
              <a:t>Noisy connections to level shifters?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7E099-35AB-4238-9C68-0C896D656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D6AB3-81D6-4618-B83D-0CB156F3A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745F8-9E59-468D-A5D8-99ABC4D0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39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1CDCF-D4CE-4BAA-A4C8-F4BE6DEA0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51F25-30D0-4823-9A0C-B912F735A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Observations</a:t>
            </a:r>
          </a:p>
          <a:p>
            <a:r>
              <a:rPr lang="en-US" dirty="0"/>
              <a:t>Android Things ecosystem</a:t>
            </a:r>
          </a:p>
          <a:p>
            <a:r>
              <a:rPr lang="en-US" dirty="0"/>
              <a:t>What is “embedded programming”?</a:t>
            </a:r>
          </a:p>
          <a:p>
            <a:r>
              <a:rPr lang="en-US" dirty="0"/>
              <a:t>Java Thread and asynchronous events</a:t>
            </a:r>
          </a:p>
          <a:p>
            <a:r>
              <a:rPr lang="en-US" dirty="0"/>
              <a:t>Java String</a:t>
            </a:r>
          </a:p>
          <a:p>
            <a:r>
              <a:rPr lang="en-US" dirty="0"/>
              <a:t>Hardware state visibility</a:t>
            </a:r>
          </a:p>
          <a:p>
            <a:r>
              <a:rPr lang="en-US" dirty="0"/>
              <a:t>Low-level development</a:t>
            </a:r>
          </a:p>
          <a:p>
            <a:r>
              <a:rPr lang="en-US" dirty="0"/>
              <a:t>Mobile developers</a:t>
            </a:r>
            <a:r>
              <a:rPr lang="en-US" baseline="0" dirty="0"/>
              <a:t> don’t…</a:t>
            </a:r>
          </a:p>
          <a:p>
            <a:r>
              <a:rPr lang="en-US" dirty="0"/>
              <a:t>Whither Android Things?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2CC20-EE83-4604-A6FB-0683AE29E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33582-DD5B-4CC5-A5AD-D789BD402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99005-5FFE-4430-8939-B1A958872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54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EA23-2813-4680-8D09-3F26CC3A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8A119-F4F2-4103-8BC6-D3B47FF5E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Caveats</a:t>
            </a:r>
          </a:p>
          <a:p>
            <a:r>
              <a:rPr lang="en-US" dirty="0"/>
              <a:t>I am not an Android developer</a:t>
            </a:r>
          </a:p>
          <a:p>
            <a:r>
              <a:rPr lang="en-US" dirty="0"/>
              <a:t>I am not a Java programmer</a:t>
            </a:r>
          </a:p>
          <a:p>
            <a:r>
              <a:rPr lang="en-US" dirty="0"/>
              <a:t>I am not an electrical engineer</a:t>
            </a:r>
          </a:p>
          <a:p>
            <a:r>
              <a:rPr lang="en-US" dirty="0"/>
              <a:t>Long ago, I was an assembly language systems programmer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A6270-3C7A-4951-8FBE-A0268E88A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CA82B-6CCA-47E4-99C3-FCB02BC84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7922E-0475-48F4-85F7-AB4621C7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50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995C-E04A-4DD1-BA5C-466C5375D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47847-0A57-43F3-81C4-D2E054715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Objectives</a:t>
            </a:r>
          </a:p>
          <a:p>
            <a:r>
              <a:rPr lang="en-US" dirty="0"/>
              <a:t>Better understand Android Things’ applicability:</a:t>
            </a:r>
          </a:p>
          <a:p>
            <a:pPr lvl="1"/>
            <a:r>
              <a:rPr lang="en-US" dirty="0"/>
              <a:t>Does Android Things gracefully support typical embedded tasks?</a:t>
            </a:r>
          </a:p>
          <a:p>
            <a:pPr lvl="2"/>
            <a:r>
              <a:rPr lang="en-US" dirty="0"/>
              <a:t>Directly manipulate hardware devices?</a:t>
            </a:r>
          </a:p>
          <a:p>
            <a:pPr lvl="2"/>
            <a:r>
              <a:rPr lang="en-US" dirty="0"/>
              <a:t>Handle interrupts and asynchronous events?</a:t>
            </a:r>
          </a:p>
          <a:p>
            <a:pPr lvl="1"/>
            <a:r>
              <a:rPr lang="en-US" dirty="0"/>
              <a:t>Do Java Threads easily support full-duplex, interrupt-driven devices?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FD69B-B942-40A6-AB16-6E40D763F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88FE5-72E4-4B28-91D3-2977874B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4D482-21D0-44A4-8C93-7B8ACE823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79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1CDCF-D4CE-4BAA-A4C8-F4BE6DEA0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51F25-30D0-4823-9A0C-B912F735A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Android Things Ecosystem</a:t>
            </a:r>
          </a:p>
          <a:p>
            <a:r>
              <a:rPr lang="en-US" dirty="0"/>
              <a:t>The Android Things ecosystem has many nice capabilities</a:t>
            </a:r>
          </a:p>
          <a:p>
            <a:pPr lvl="2"/>
            <a:r>
              <a:rPr lang="en-US" dirty="0"/>
              <a:t>Android Studio</a:t>
            </a:r>
          </a:p>
          <a:p>
            <a:pPr lvl="3"/>
            <a:r>
              <a:rPr lang="en-US" dirty="0"/>
              <a:t>Leverage Android developer expertise / documentation / …</a:t>
            </a:r>
          </a:p>
          <a:p>
            <a:pPr lvl="3"/>
            <a:r>
              <a:rPr lang="en-US" dirty="0"/>
              <a:t>Leverage Android code base / examples / …</a:t>
            </a:r>
          </a:p>
          <a:p>
            <a:pPr lvl="3"/>
            <a:r>
              <a:rPr lang="en-US" dirty="0"/>
              <a:t>Rich IDE</a:t>
            </a:r>
          </a:p>
          <a:p>
            <a:pPr lvl="3"/>
            <a:r>
              <a:rPr lang="en-US" dirty="0" err="1"/>
              <a:t>adb</a:t>
            </a:r>
            <a:endParaRPr lang="en-US" dirty="0"/>
          </a:p>
          <a:p>
            <a:pPr lvl="3"/>
            <a:r>
              <a:rPr lang="en-US" dirty="0"/>
              <a:t>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2CC20-EE83-4604-A6FB-0683AE29E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33582-DD5B-4CC5-A5AD-D789BD402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99005-5FFE-4430-8939-B1A958872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74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1CDCF-D4CE-4BAA-A4C8-F4BE6DEA0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51F25-30D0-4823-9A0C-B912F735A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Android Things Ecosystem</a:t>
            </a:r>
          </a:p>
          <a:p>
            <a:r>
              <a:rPr lang="en-US" dirty="0"/>
              <a:t>The Android Things ecosystem has many nice capabilities</a:t>
            </a:r>
          </a:p>
          <a:p>
            <a:pPr lvl="2"/>
            <a:r>
              <a:rPr lang="en-US" dirty="0"/>
              <a:t>Over-the-air (OTA) software updates</a:t>
            </a:r>
          </a:p>
          <a:p>
            <a:pPr lvl="3"/>
            <a:r>
              <a:rPr lang="en-US" dirty="0"/>
              <a:t>Addresses one of the more vexing IoT problems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2CC20-EE83-4604-A6FB-0683AE29E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33582-DD5B-4CC5-A5AD-D789BD402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99005-5FFE-4430-8939-B1A958872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0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1CDCF-D4CE-4BAA-A4C8-F4BE6DEA0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51F25-30D0-4823-9A0C-B912F735A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Android Things Ecosystem</a:t>
            </a:r>
          </a:p>
          <a:p>
            <a:r>
              <a:rPr lang="en-US" dirty="0"/>
              <a:t>The Android Things ecosystem has many nice capabilities</a:t>
            </a:r>
          </a:p>
          <a:p>
            <a:pPr lvl="2"/>
            <a:r>
              <a:rPr lang="en-US" dirty="0"/>
              <a:t>Android Things Console</a:t>
            </a:r>
          </a:p>
          <a:p>
            <a:pPr lvl="3"/>
            <a:r>
              <a:rPr lang="en-US" dirty="0"/>
              <a:t>Has potential</a:t>
            </a:r>
          </a:p>
          <a:p>
            <a:pPr lvl="3"/>
            <a:r>
              <a:rPr lang="en-US" dirty="0"/>
              <a:t>Feels like a prototype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2CC20-EE83-4604-A6FB-0683AE29E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33582-DD5B-4CC5-A5AD-D789BD402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99005-5FFE-4430-8939-B1A958872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0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1CDCF-D4CE-4BAA-A4C8-F4BE6DEA0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51F25-30D0-4823-9A0C-B912F735A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Android Things Ecosystem</a:t>
            </a:r>
          </a:p>
          <a:p>
            <a:r>
              <a:rPr lang="en-US" dirty="0"/>
              <a:t>The Android Things ecosystem has many nice capabilities</a:t>
            </a:r>
          </a:p>
          <a:p>
            <a:pPr lvl="2"/>
            <a:r>
              <a:rPr lang="en-US" dirty="0"/>
              <a:t>User-level device drivers</a:t>
            </a:r>
          </a:p>
          <a:p>
            <a:pPr lvl="3"/>
            <a:r>
              <a:rPr lang="en-US" dirty="0"/>
              <a:t>Capability has potential</a:t>
            </a:r>
          </a:p>
          <a:p>
            <a:pPr lvl="3"/>
            <a:r>
              <a:rPr lang="en-US" dirty="0"/>
              <a:t>Doesn’t appear to be easily (user) extensible</a:t>
            </a:r>
          </a:p>
          <a:p>
            <a:pPr lvl="4"/>
            <a:r>
              <a:rPr lang="en-US" dirty="0"/>
              <a:t>Limited insight into kernel / hardware state</a:t>
            </a:r>
          </a:p>
          <a:p>
            <a:pPr lvl="4"/>
            <a:r>
              <a:rPr lang="en-US" dirty="0"/>
              <a:t>May be difficult to debug / repair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2CC20-EE83-4604-A6FB-0683AE29E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33582-DD5B-4CC5-A5AD-D789BD402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99005-5FFE-4430-8939-B1A958872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2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4B2B7-3539-4FFD-83E0-CF944CC5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</a:t>
            </a:r>
            <a:r>
              <a:rPr lang="en-US" baseline="0" dirty="0"/>
              <a:t> Observations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27F4-54CF-47CC-A55C-FD4CA67B0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What is “Embedded Programming”?</a:t>
            </a:r>
          </a:p>
          <a:p>
            <a:r>
              <a:rPr lang="en-US" dirty="0"/>
              <a:t>“Embedded programming” covers orders-of-magnitude spectrum</a:t>
            </a:r>
          </a:p>
          <a:p>
            <a:pPr lvl="1"/>
            <a:r>
              <a:rPr lang="en-US" dirty="0"/>
              <a:t>Integrated solution (e.g., OS) unlikely to cover full spectrum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Android Things applicable to only [very] upper end of spectrum</a:t>
            </a:r>
          </a:p>
          <a:p>
            <a:pPr lvl="1"/>
            <a:r>
              <a:rPr lang="en-US" dirty="0"/>
              <a:t>We might need better terminology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21BB2-A58A-4E31-A037-CD6699FA9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80EA5-99F1-48E7-BC78-B77548E8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4A57B-9376-4D83-807E-8631DBC88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0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F40DE-F3C8-4B11-8F3A-050A4474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</a:t>
            </a:r>
            <a:r>
              <a:rPr lang="en-US" baseline="0" dirty="0"/>
              <a:t> Things: Observations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1D363-898F-4268-BDCD-9718AB57D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Java</a:t>
            </a:r>
            <a:r>
              <a:rPr lang="en-US" baseline="0" dirty="0"/>
              <a:t> Thread and Asynchronous Events</a:t>
            </a:r>
          </a:p>
          <a:p>
            <a:r>
              <a:rPr lang="en-US" dirty="0"/>
              <a:t>I couldn’t make Java Thread class adequately handle asynchronous events</a:t>
            </a:r>
          </a:p>
          <a:p>
            <a:pPr lvl="1"/>
            <a:r>
              <a:rPr lang="en-US" dirty="0"/>
              <a:t>Async link is full-duplex, peer-to-peer</a:t>
            </a:r>
          </a:p>
          <a:p>
            <a:pPr lvl="2"/>
            <a:r>
              <a:rPr lang="en-US" dirty="0"/>
              <a:t>Thread must handle asynchronous events (receive character) plus timers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59271-0F00-424E-861D-BB2653C3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81406-7EE8-4FFF-89B9-7173F4B37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DE6D0-C707-4F94-8DF7-0CB190ED6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20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F40DE-F3C8-4B11-8F3A-050A4474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</a:t>
            </a:r>
            <a:r>
              <a:rPr lang="en-US" baseline="0" dirty="0"/>
              <a:t> Things: Observations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1D363-898F-4268-BDCD-9718AB57D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Java</a:t>
            </a:r>
            <a:r>
              <a:rPr lang="en-US" baseline="0" dirty="0"/>
              <a:t> Thread and Asynchronous Events</a:t>
            </a:r>
          </a:p>
          <a:p>
            <a:r>
              <a:rPr lang="en-US" dirty="0"/>
              <a:t>Android Thread extended with non-preemptive scheduler [sic]</a:t>
            </a:r>
          </a:p>
          <a:p>
            <a:pPr lvl="1"/>
            <a:r>
              <a:rPr lang="en-US" dirty="0"/>
              <a:t>Looper</a:t>
            </a:r>
          </a:p>
          <a:p>
            <a:pPr lvl="1"/>
            <a:r>
              <a:rPr lang="en-US" dirty="0"/>
              <a:t>Handler</a:t>
            </a:r>
          </a:p>
          <a:p>
            <a:r>
              <a:rPr lang="en-US" dirty="0"/>
              <a:t>Limited documentation / examples</a:t>
            </a:r>
          </a:p>
          <a:p>
            <a:pPr lvl="1"/>
            <a:r>
              <a:rPr lang="en-US" dirty="0"/>
              <a:t>Documentation terse</a:t>
            </a:r>
          </a:p>
          <a:p>
            <a:pPr lvl="1"/>
            <a:r>
              <a:rPr lang="en-US" dirty="0"/>
              <a:t>Some examples, advice appear possibly poor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59271-0F00-424E-861D-BB2653C3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81406-7EE8-4FFF-89B9-7173F4B37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DE6D0-C707-4F94-8DF7-0CB190ED6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1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F40DE-F3C8-4B11-8F3A-050A4474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</a:t>
            </a:r>
            <a:r>
              <a:rPr lang="en-US" baseline="0" dirty="0"/>
              <a:t> Things: Observations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1D363-898F-4268-BDCD-9718AB57D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Java</a:t>
            </a:r>
            <a:r>
              <a:rPr lang="en-US" baseline="0" dirty="0"/>
              <a:t> Thread and Asynchronous Events</a:t>
            </a:r>
          </a:p>
          <a:p>
            <a:r>
              <a:rPr lang="en-US" dirty="0"/>
              <a:t>It’s open source: Just look at the source code</a:t>
            </a:r>
          </a:p>
          <a:p>
            <a:pPr lvl="1"/>
            <a:r>
              <a:rPr lang="en-US" dirty="0"/>
              <a:t>The code </a:t>
            </a:r>
            <a:r>
              <a:rPr lang="en-US" i="1" dirty="0"/>
              <a:t>is</a:t>
            </a:r>
            <a:r>
              <a:rPr lang="en-US" dirty="0"/>
              <a:t> the documentation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59271-0F00-424E-861D-BB2653C3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81406-7EE8-4FFF-89B9-7173F4B37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DE6D0-C707-4F94-8DF7-0CB190ED6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26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F40DE-F3C8-4B11-8F3A-050A4474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</a:t>
            </a:r>
            <a:r>
              <a:rPr lang="en-US" baseline="0" dirty="0"/>
              <a:t> Things: Observations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1D363-898F-4268-BDCD-9718AB57D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“Just Look at the Source Code”</a:t>
            </a:r>
          </a:p>
          <a:p>
            <a:pPr marL="0" indent="0">
              <a:buNone/>
            </a:pPr>
            <a:r>
              <a:rPr lang="en-US" dirty="0"/>
              <a:t>          Handler</a:t>
            </a:r>
          </a:p>
          <a:p>
            <a:pPr marL="0" indent="0">
              <a:buNone/>
            </a:pPr>
            <a:r>
              <a:rPr lang="en-US" dirty="0"/>
              <a:t>               Looper</a:t>
            </a:r>
          </a:p>
          <a:p>
            <a:pPr marL="0" indent="0">
              <a:buNone/>
            </a:pPr>
            <a:r>
              <a:rPr lang="en-US" dirty="0"/>
              <a:t>                    Message</a:t>
            </a:r>
          </a:p>
          <a:p>
            <a:pPr marL="0" indent="0">
              <a:buNone/>
            </a:pPr>
            <a:r>
              <a:rPr lang="en-US" dirty="0"/>
              <a:t>                         Thread</a:t>
            </a:r>
          </a:p>
          <a:p>
            <a:pPr marL="0" indent="0">
              <a:buNone/>
            </a:pPr>
            <a:r>
              <a:rPr lang="en-US" dirty="0"/>
              <a:t>                              Processes and Threads</a:t>
            </a:r>
          </a:p>
          <a:p>
            <a:pPr marL="0" indent="0">
              <a:buNone/>
            </a:pPr>
            <a:r>
              <a:rPr lang="en-US" dirty="0"/>
              <a:t>                                   Android Runtime</a:t>
            </a:r>
          </a:p>
          <a:p>
            <a:pPr marL="0" indent="0">
              <a:buNone/>
            </a:pPr>
            <a:r>
              <a:rPr lang="en-US" dirty="0"/>
              <a:t>                                         Dalvik bytecode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59271-0F00-424E-861D-BB2653C3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81406-7EE8-4FFF-89B9-7173F4B37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DE6D0-C707-4F94-8DF7-0CB190ED6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38</a:t>
            </a:fld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9700F0E-1BAF-4953-A7BF-427578E4796E}"/>
              </a:ext>
            </a:extLst>
          </p:cNvPr>
          <p:cNvSpPr/>
          <p:nvPr/>
        </p:nvSpPr>
        <p:spPr>
          <a:xfrm>
            <a:off x="1076446" y="2534856"/>
            <a:ext cx="694481" cy="34492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499E3E-E085-4FAD-8535-75646FB68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481" y="3368235"/>
            <a:ext cx="3250794" cy="26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8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A8BF-7AF7-4ED4-BF55-FA3AA66EC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</a:t>
            </a:r>
            <a:r>
              <a:rPr lang="en-US" baseline="0" dirty="0"/>
              <a:t> Android Things: Observations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3BF4-785F-41C3-8BF7-741A013F2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Java String</a:t>
            </a:r>
          </a:p>
          <a:p>
            <a:r>
              <a:rPr lang="en-US" dirty="0"/>
              <a:t>This project passes ASCII strings between devices</a:t>
            </a:r>
          </a:p>
          <a:p>
            <a:pPr lvl="1"/>
            <a:r>
              <a:rPr lang="en-US" dirty="0"/>
              <a:t>C handles strings </a:t>
            </a:r>
            <a:r>
              <a:rPr lang="en-US" strike="sngStrike" dirty="0"/>
              <a:t>pretty</a:t>
            </a:r>
            <a:r>
              <a:rPr lang="en-US" dirty="0"/>
              <a:t> sort of well</a:t>
            </a:r>
          </a:p>
          <a:p>
            <a:pPr lvl="2"/>
            <a:r>
              <a:rPr lang="en-US" dirty="0"/>
              <a:t>Single representation for char[] and string</a:t>
            </a:r>
          </a:p>
          <a:p>
            <a:pPr lvl="3"/>
            <a:r>
              <a:rPr lang="en-US" dirty="0"/>
              <a:t>No conversion between representations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DF036-133A-41B8-8494-B549EEED1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46E66-89AF-4146-938D-CECA34C1A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BA227-6791-4C9B-8AD1-3A56181D3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5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DFEA-F7A6-42F6-B7B6-72944CA8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897AF-CE90-4A26-8312-7076B63C3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Presentation</a:t>
            </a:r>
          </a:p>
          <a:p>
            <a:r>
              <a:rPr lang="en-US" dirty="0"/>
              <a:t>Presentation and Code</a:t>
            </a:r>
          </a:p>
          <a:p>
            <a:pPr marL="457200" lvl="1" indent="0">
              <a:buNone/>
            </a:pPr>
            <a:r>
              <a:rPr lang="en-US" dirty="0"/>
              <a:t>&lt;https://github.com/tjsalo/&gt;</a:t>
            </a:r>
          </a:p>
          <a:p>
            <a:r>
              <a:rPr lang="en-US" dirty="0"/>
              <a:t>Presentation</a:t>
            </a:r>
          </a:p>
          <a:p>
            <a:pPr marL="457200" lvl="1" indent="0">
              <a:buNone/>
            </a:pPr>
            <a:r>
              <a:rPr lang="en-US" dirty="0"/>
              <a:t>&lt;https://www.saloits.com/papers/InterfacingAndroidThingsIoTDevfest2018.pdf&gt;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8A92A-1693-4666-B52B-867A7A2E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CA860-C8ED-43A1-878C-7FA532B09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7E4A6-A3B7-415E-9859-E94C6542C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15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A8BF-7AF7-4ED4-BF55-FA3AA66EC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</a:t>
            </a:r>
            <a:r>
              <a:rPr lang="en-US" baseline="0" dirty="0"/>
              <a:t> Android Things: Observations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3BF4-785F-41C3-8BF7-741A013F2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Java String</a:t>
            </a:r>
          </a:p>
          <a:p>
            <a:r>
              <a:rPr lang="en-US" dirty="0"/>
              <a:t>This project passes ASCII strings between devices</a:t>
            </a:r>
          </a:p>
          <a:p>
            <a:pPr lvl="1"/>
            <a:r>
              <a:rPr lang="en-US" dirty="0"/>
              <a:t>Java String objects are heavy weight in comparison</a:t>
            </a:r>
          </a:p>
          <a:p>
            <a:pPr lvl="2"/>
            <a:r>
              <a:rPr lang="en-US" dirty="0"/>
              <a:t>Object creation is expensive</a:t>
            </a:r>
          </a:p>
          <a:p>
            <a:pPr lvl="2"/>
            <a:r>
              <a:rPr lang="en-US" dirty="0"/>
              <a:t>String and byte[] representation are different objects</a:t>
            </a:r>
          </a:p>
          <a:p>
            <a:pPr lvl="2"/>
            <a:r>
              <a:rPr lang="en-US" dirty="0"/>
              <a:t>No, I don’t care about character sets</a:t>
            </a:r>
          </a:p>
          <a:p>
            <a:pPr lvl="2"/>
            <a:r>
              <a:rPr lang="en-US" dirty="0"/>
              <a:t>try/catch </a:t>
            </a:r>
            <a:r>
              <a:rPr lang="en-US" dirty="0" err="1"/>
              <a:t>UnsupportedEncodingException</a:t>
            </a:r>
            <a:r>
              <a:rPr lang="en-US" dirty="0"/>
              <a:t>???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DF036-133A-41B8-8494-B549EEED1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46E66-89AF-4146-938D-CECA34C1A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BA227-6791-4C9B-8AD1-3A56181D3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6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94026-136F-4DAA-9FBC-51BA4A7CC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C302-CA15-4750-9C60-888D0A9C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Hardware State Visibility</a:t>
            </a:r>
          </a:p>
          <a:p>
            <a:r>
              <a:rPr lang="en-US" dirty="0"/>
              <a:t>Project required visibility into state of hardware</a:t>
            </a:r>
          </a:p>
          <a:p>
            <a:pPr lvl="1"/>
            <a:r>
              <a:rPr lang="en-US" dirty="0"/>
              <a:t>Android Things didn’t help at all</a:t>
            </a:r>
          </a:p>
          <a:p>
            <a:pPr lvl="2"/>
            <a:r>
              <a:rPr lang="en-US" dirty="0"/>
              <a:t>Little access to state of hardware / kernel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8679E-6F52-4DFC-9283-313B4CF67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C0BCF-5048-4AE3-9C4D-C0FC72DB2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79FA1-6D6D-41AD-872E-78A47EB37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37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94026-136F-4DAA-9FBC-51BA4A7CC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C302-CA15-4750-9C60-888D0A9C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Hardware State Visibility</a:t>
            </a:r>
          </a:p>
          <a:p>
            <a:r>
              <a:rPr lang="en-US" dirty="0"/>
              <a:t>Project required visibility into state of hardware</a:t>
            </a:r>
          </a:p>
          <a:p>
            <a:pPr lvl="1"/>
            <a:r>
              <a:rPr lang="en-US" dirty="0"/>
              <a:t>Most hardware debugging done on Arduino</a:t>
            </a:r>
          </a:p>
          <a:p>
            <a:pPr lvl="2"/>
            <a:r>
              <a:rPr lang="en-US" dirty="0" err="1"/>
              <a:t>printf</a:t>
            </a:r>
            <a:r>
              <a:rPr lang="en-US" dirty="0"/>
              <a:t> (although non-trivial)</a:t>
            </a:r>
          </a:p>
          <a:p>
            <a:pPr lvl="2"/>
            <a:r>
              <a:rPr lang="en-US" dirty="0"/>
              <a:t>Display individual bytes received</a:t>
            </a:r>
          </a:p>
          <a:p>
            <a:pPr lvl="2"/>
            <a:r>
              <a:rPr lang="en-US" dirty="0"/>
              <a:t>Display individual interrupts</a:t>
            </a:r>
          </a:p>
          <a:p>
            <a:pPr lvl="2"/>
            <a:r>
              <a:rPr lang="en-US" dirty="0"/>
              <a:t>Displayed system state on three LEDs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8679E-6F52-4DFC-9283-313B4CF67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C0BCF-5048-4AE3-9C4D-C0FC72DB2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79FA1-6D6D-41AD-872E-78A47EB37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23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94026-136F-4DAA-9FBC-51BA4A7CC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C302-CA15-4750-9C60-888D0A9C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Hardware State Visibility</a:t>
            </a:r>
          </a:p>
          <a:p>
            <a:r>
              <a:rPr lang="en-US" dirty="0"/>
              <a:t>Project required visibility into state of hardware</a:t>
            </a:r>
          </a:p>
          <a:p>
            <a:pPr lvl="1"/>
            <a:r>
              <a:rPr lang="en-US" dirty="0"/>
              <a:t>Needed to know low-level state of hardware</a:t>
            </a:r>
          </a:p>
          <a:p>
            <a:pPr lvl="2"/>
            <a:r>
              <a:rPr lang="en-US" dirty="0"/>
              <a:t>Occasionally used VOM meter</a:t>
            </a:r>
          </a:p>
          <a:p>
            <a:pPr lvl="2"/>
            <a:r>
              <a:rPr lang="en-US" dirty="0"/>
              <a:t>Yearned for oscilloscope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8679E-6F52-4DFC-9283-313B4CF67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C0BCF-5048-4AE3-9C4D-C0FC72DB2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79FA1-6D6D-41AD-872E-78A47EB37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800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C1FA-62A6-4675-B015-AFC58709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DA125-B18F-42A0-A7A0-590DA546A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Low-Level Development</a:t>
            </a:r>
          </a:p>
          <a:p>
            <a:r>
              <a:rPr lang="en-US" dirty="0"/>
              <a:t>Do embedded developers need to modify their own kernel or runtime code?  Access to root?</a:t>
            </a:r>
          </a:p>
          <a:p>
            <a:pPr lvl="1"/>
            <a:r>
              <a:rPr lang="en-US" dirty="0"/>
              <a:t>Is this consistent with Android Things approach?</a:t>
            </a:r>
          </a:p>
          <a:p>
            <a:pPr lvl="1"/>
            <a:r>
              <a:rPr lang="en-US" dirty="0"/>
              <a:t>Is this scalable?</a:t>
            </a:r>
          </a:p>
          <a:p>
            <a:pPr lvl="1"/>
            <a:r>
              <a:rPr lang="en-US" dirty="0"/>
              <a:t>I wonder about experience of production Android Things developers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FD90E-6401-4B4F-94DE-E87DDC5B5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80A50-A7C0-4377-B952-281816079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205F0-D947-497E-8DA3-3A3B2239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63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94026-136F-4DAA-9FBC-51BA4A7CC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C302-CA15-4750-9C60-888D0A9C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Mobile Developers Don’t</a:t>
            </a:r>
          </a:p>
          <a:p>
            <a:r>
              <a:rPr lang="en-US" dirty="0"/>
              <a:t>Fight with the hardware</a:t>
            </a:r>
          </a:p>
          <a:p>
            <a:pPr lvl="1"/>
            <a:r>
              <a:rPr lang="en-US" dirty="0"/>
              <a:t>Celebrate the first successful bit transferred</a:t>
            </a:r>
          </a:p>
          <a:p>
            <a:pPr lvl="1"/>
            <a:r>
              <a:rPr lang="en-US" dirty="0"/>
              <a:t>Yearn for an oscilloscope</a:t>
            </a:r>
          </a:p>
          <a:p>
            <a:pPr lvl="1"/>
            <a:r>
              <a:rPr lang="en-US" dirty="0"/>
              <a:t>Think about noise / transmission lines / …</a:t>
            </a:r>
          </a:p>
          <a:p>
            <a:pPr lvl="1"/>
            <a:r>
              <a:rPr lang="en-US" dirty="0"/>
              <a:t>Solder</a:t>
            </a:r>
          </a:p>
          <a:p>
            <a:pPr lvl="1"/>
            <a:r>
              <a:rPr lang="en-US" dirty="0"/>
              <a:t>Prototype</a:t>
            </a:r>
          </a:p>
          <a:p>
            <a:pPr lvl="2"/>
            <a:r>
              <a:rPr lang="en-US" dirty="0"/>
              <a:t>Breadboard / hunt for right jumper / 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8679E-6F52-4DFC-9283-313B4CF67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C0BCF-5048-4AE3-9C4D-C0FC72DB2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79FA1-6D6D-41AD-872E-78A47EB37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8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94026-136F-4DAA-9FBC-51BA4A7CC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C302-CA15-4750-9C60-888D0A9C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Mobile Developers Don’t</a:t>
            </a:r>
          </a:p>
          <a:p>
            <a:r>
              <a:rPr lang="en-US" dirty="0"/>
              <a:t>Examine each interrupt</a:t>
            </a:r>
          </a:p>
          <a:p>
            <a:pPr lvl="1"/>
            <a:r>
              <a:rPr lang="en-US" dirty="0"/>
              <a:t>Count instructions in interrupt service routine</a:t>
            </a:r>
          </a:p>
          <a:p>
            <a:pPr lvl="1"/>
            <a:r>
              <a:rPr lang="en-US" dirty="0"/>
              <a:t>Examine MCU register state</a:t>
            </a:r>
          </a:p>
          <a:p>
            <a:r>
              <a:rPr lang="en-US" dirty="0"/>
              <a:t>Think about memory</a:t>
            </a:r>
          </a:p>
          <a:p>
            <a:pPr lvl="1"/>
            <a:r>
              <a:rPr lang="en-US" dirty="0"/>
              <a:t>Reduce buffer sizes to fit memory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8679E-6F52-4DFC-9283-313B4CF67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C0BCF-5048-4AE3-9C4D-C0FC72DB2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79FA1-6D6D-41AD-872E-78A47EB37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160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94026-136F-4DAA-9FBC-51BA4A7CC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C302-CA15-4750-9C60-888D0A9C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Mobile Developers Don’t</a:t>
            </a:r>
          </a:p>
          <a:p>
            <a:r>
              <a:rPr lang="en-US" dirty="0"/>
              <a:t>Want to know what lower-level state is</a:t>
            </a:r>
          </a:p>
          <a:p>
            <a:pPr lvl="1"/>
            <a:r>
              <a:rPr lang="en-US" dirty="0"/>
              <a:t>Kernel</a:t>
            </a:r>
          </a:p>
          <a:p>
            <a:pPr lvl="1"/>
            <a:r>
              <a:rPr lang="en-US" dirty="0"/>
              <a:t>Driver</a:t>
            </a:r>
          </a:p>
          <a:p>
            <a:pPr lvl="1"/>
            <a:r>
              <a:rPr lang="en-US" dirty="0"/>
              <a:t>Hardware</a:t>
            </a:r>
          </a:p>
          <a:p>
            <a:r>
              <a:rPr lang="en-US" dirty="0"/>
              <a:t>Normally use Looper, Handler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8679E-6F52-4DFC-9283-313B4CF67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C0BCF-5048-4AE3-9C4D-C0FC72DB2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79FA1-6D6D-41AD-872E-78A47EB37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54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D0EB2-252A-4DE0-8D26-E5D26F50C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</a:t>
            </a:r>
            <a:r>
              <a:rPr lang="en-US" baseline="0" dirty="0"/>
              <a:t> Android Things: Observations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3C541A-5F67-4C62-A069-6DEB1F1CC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C22B8-AEED-48E9-802A-1F6530864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8A7C5-551E-4927-B4EA-5F5E5A985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E05C3-CC11-48E1-81EC-BF616ACF9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48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4D5228-F230-48C6-942B-5262AFD27B72}"/>
              </a:ext>
            </a:extLst>
          </p:cNvPr>
          <p:cNvSpPr txBox="1"/>
          <p:nvPr/>
        </p:nvSpPr>
        <p:spPr>
          <a:xfrm>
            <a:off x="4328689" y="1870075"/>
            <a:ext cx="3534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Mobile Developer</a:t>
            </a:r>
          </a:p>
        </p:txBody>
      </p:sp>
    </p:spTree>
    <p:extLst>
      <p:ext uri="{BB962C8B-B14F-4D97-AF65-F5344CB8AC3E}">
        <p14:creationId xmlns:p14="http://schemas.microsoft.com/office/powerpoint/2010/main" val="5256711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2D276-318E-4BC0-ACCA-5979BF2FA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Observations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24401D-C806-4191-83AA-B2C7BE866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C96D4-46F4-42D2-A194-E15ED91EC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0F910-9780-4175-A86B-039BF02B0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32937-E858-49E3-8A03-AA6DD6375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49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03A732-34D1-4152-AEC3-2832AD9AFDD6}"/>
              </a:ext>
            </a:extLst>
          </p:cNvPr>
          <p:cNvSpPr txBox="1"/>
          <p:nvPr/>
        </p:nvSpPr>
        <p:spPr>
          <a:xfrm>
            <a:off x="4038600" y="1833336"/>
            <a:ext cx="4235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Embedded Developer</a:t>
            </a:r>
          </a:p>
        </p:txBody>
      </p:sp>
    </p:spTree>
    <p:extLst>
      <p:ext uri="{BB962C8B-B14F-4D97-AF65-F5344CB8AC3E}">
        <p14:creationId xmlns:p14="http://schemas.microsoft.com/office/powerpoint/2010/main" val="2040926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3B34-B07E-45D8-AA95-9AC34D42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BD4E4-E764-4625-B6FB-FA538B7CE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Contents</a:t>
            </a:r>
          </a:p>
          <a:p>
            <a:r>
              <a:rPr lang="en-US" dirty="0"/>
              <a:t>The project</a:t>
            </a:r>
          </a:p>
          <a:p>
            <a:r>
              <a:rPr lang="en-US" dirty="0"/>
              <a:t>Observations</a:t>
            </a:r>
            <a:r>
              <a:rPr lang="en-US" baseline="0" dirty="0"/>
              <a:t>, lessons learned, and opinions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26815-0DFE-490B-8A1A-8984D83B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40A0E-82EE-4FF1-AB5F-90341D86E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E9F6A-EE07-4D95-8A96-29E8AF0BA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61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94026-136F-4DAA-9FBC-51BA4A7CC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C302-CA15-4750-9C60-888D0A9C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Whither Android Things?</a:t>
            </a:r>
          </a:p>
          <a:p>
            <a:r>
              <a:rPr lang="en-US" dirty="0"/>
              <a:t>Will Android Things become a useful tool for embedded programming?</a:t>
            </a:r>
          </a:p>
          <a:p>
            <a:pPr lvl="1"/>
            <a:r>
              <a:rPr lang="en-US" dirty="0"/>
              <a:t>I would love to see Android Things become brilliantly successful</a:t>
            </a:r>
          </a:p>
          <a:p>
            <a:pPr lvl="1"/>
            <a:r>
              <a:rPr lang="en-US" dirty="0"/>
              <a:t>But…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8679E-6F52-4DFC-9283-313B4CF67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C0BCF-5048-4AE3-9C4D-C0FC72DB2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79FA1-6D6D-41AD-872E-78A47EB37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8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94026-136F-4DAA-9FBC-51BA4A7CC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C302-CA15-4750-9C60-888D0A9C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Whither Android Things?</a:t>
            </a:r>
          </a:p>
          <a:p>
            <a:r>
              <a:rPr lang="en-US" dirty="0"/>
              <a:t>Will Android Things become a useful tool for embedded programming?</a:t>
            </a:r>
          </a:p>
          <a:p>
            <a:pPr lvl="1"/>
            <a:r>
              <a:rPr lang="en-US" dirty="0"/>
              <a:t>Current focus on big iron</a:t>
            </a:r>
          </a:p>
          <a:p>
            <a:pPr lvl="2"/>
            <a:r>
              <a:rPr lang="en-US" dirty="0"/>
              <a:t>Multi-core, GHz processors with half-a-gigabyte or more</a:t>
            </a:r>
          </a:p>
          <a:p>
            <a:pPr lvl="1"/>
            <a:r>
              <a:rPr lang="en-US" dirty="0"/>
              <a:t>Seems unlikely to ever be useful for MCUs</a:t>
            </a:r>
          </a:p>
          <a:p>
            <a:pPr lvl="1"/>
            <a:r>
              <a:rPr lang="en-US" dirty="0"/>
              <a:t>Useful on generic CPUs?</a:t>
            </a:r>
          </a:p>
          <a:p>
            <a:pPr lvl="1"/>
            <a:r>
              <a:rPr lang="en-US" dirty="0"/>
              <a:t>Useful outside of Google ecosystem?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8679E-6F52-4DFC-9283-313B4CF67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C0BCF-5048-4AE3-9C4D-C0FC72DB2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79FA1-6D6D-41AD-872E-78A47EB37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76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94026-136F-4DAA-9FBC-51BA4A7CC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C302-CA15-4750-9C60-888D0A9C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Whither Android Things?</a:t>
            </a:r>
          </a:p>
          <a:p>
            <a:r>
              <a:rPr lang="en-US" dirty="0"/>
              <a:t>Will Android Things become a useful tool for embedded programming?</a:t>
            </a:r>
          </a:p>
          <a:p>
            <a:pPr lvl="1"/>
            <a:r>
              <a:rPr lang="en-US" dirty="0"/>
              <a:t>Tied to Google ecosystem</a:t>
            </a:r>
          </a:p>
          <a:p>
            <a:pPr lvl="1"/>
            <a:r>
              <a:rPr lang="en-US" dirty="0"/>
              <a:t>Focus appears to be on smart displays (large and small) and home automation hubs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8679E-6F52-4DFC-9283-313B4CF67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C0BCF-5048-4AE3-9C4D-C0FC72DB2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79FA1-6D6D-41AD-872E-78A47EB37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655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94026-136F-4DAA-9FBC-51BA4A7CC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C302-CA15-4750-9C60-888D0A9C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Whither Android Things?</a:t>
            </a:r>
          </a:p>
          <a:p>
            <a:r>
              <a:rPr lang="en-US" dirty="0"/>
              <a:t>Will Android Things become a useful tool for embedded programming?</a:t>
            </a:r>
          </a:p>
          <a:p>
            <a:pPr lvl="1"/>
            <a:r>
              <a:rPr lang="en-US" dirty="0"/>
              <a:t>In my view, Google needs an edge computing solution</a:t>
            </a:r>
          </a:p>
          <a:p>
            <a:pPr lvl="2"/>
            <a:r>
              <a:rPr lang="en-US" dirty="0"/>
              <a:t>Important for Google IoT Cloud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8679E-6F52-4DFC-9283-313B4CF67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C0BCF-5048-4AE3-9C4D-C0FC72DB2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79FA1-6D6D-41AD-872E-78A47EB37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69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94026-136F-4DAA-9FBC-51BA4A7CC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C302-CA15-4750-9C60-888D0A9C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Whither Android Things?</a:t>
            </a:r>
          </a:p>
          <a:p>
            <a:r>
              <a:rPr lang="en-US" dirty="0"/>
              <a:t>Will Android Things become a useful tool for embedded programming?</a:t>
            </a:r>
          </a:p>
          <a:p>
            <a:pPr lvl="1"/>
            <a:r>
              <a:rPr lang="en-US" dirty="0"/>
              <a:t>Lots of competition in these spaces</a:t>
            </a:r>
          </a:p>
          <a:p>
            <a:pPr lvl="1"/>
            <a:r>
              <a:rPr lang="en-US" dirty="0"/>
              <a:t>Even within Google</a:t>
            </a:r>
          </a:p>
          <a:p>
            <a:pPr lvl="2"/>
            <a:r>
              <a:rPr lang="en-US" dirty="0"/>
              <a:t>Chrome</a:t>
            </a:r>
          </a:p>
          <a:p>
            <a:pPr lvl="2"/>
            <a:r>
              <a:rPr lang="en-US" dirty="0"/>
              <a:t>Fuchsia</a:t>
            </a:r>
          </a:p>
          <a:p>
            <a:pPr lvl="2"/>
            <a:r>
              <a:rPr lang="en-US" dirty="0"/>
              <a:t>Cloud IoT Edge / Linux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8679E-6F52-4DFC-9283-313B4CF67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C0BCF-5048-4AE3-9C4D-C0FC72DB2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79FA1-6D6D-41AD-872E-78A47EB37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22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E4035-D705-4406-A4AA-46345AC8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93171-E3C7-4B27-9A70-377B73597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600" dirty="0"/>
              <a:t>Android Things “Makes embedded development as simple as mobile development has become”</a:t>
            </a:r>
            <a:endParaRPr lang="en-US" sz="3200" dirty="0"/>
          </a:p>
          <a:p>
            <a:pPr marL="457200" lvl="1" indent="0">
              <a:buNone/>
            </a:pPr>
            <a:r>
              <a:rPr lang="en-US" sz="3200" dirty="0"/>
              <a:t>	- Dave Smith, Google I/O 2017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While the Android Things ecosystem demonstrates some potentially useful capabilities, it is no panacea for the challenges that face embedded developers.</a:t>
            </a:r>
          </a:p>
          <a:p>
            <a:pPr marL="457200" lvl="1" indent="0">
              <a:buNone/>
            </a:pPr>
            <a:r>
              <a:rPr lang="en-US" sz="3600" dirty="0"/>
              <a:t>	- Tim Salo, IoT </a:t>
            </a:r>
            <a:r>
              <a:rPr lang="en-US" sz="3600" dirty="0" err="1"/>
              <a:t>Devfest</a:t>
            </a:r>
            <a:r>
              <a:rPr lang="en-US" sz="3600" dirty="0"/>
              <a:t> 2019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43198-D786-4502-9980-34082F9C6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1E244-FA18-4FEB-9085-4226ACB58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390F6-3DC1-4AD3-8DAA-8F379F84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21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205F-407A-4360-ACE5-00138B75B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2962A-D116-4958-AFAD-7B7D88B66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The</a:t>
            </a:r>
            <a:r>
              <a:rPr lang="en-US" baseline="0" dirty="0"/>
              <a:t> Project</a:t>
            </a:r>
          </a:p>
          <a:p>
            <a:r>
              <a:rPr lang="en-US" dirty="0"/>
              <a:t>Interconnect:</a:t>
            </a:r>
          </a:p>
          <a:p>
            <a:pPr lvl="1"/>
            <a:r>
              <a:rPr lang="en-US" dirty="0"/>
              <a:t>Raspberry Pi running Android Things and </a:t>
            </a:r>
            <a:r>
              <a:rPr lang="en-US" dirty="0" err="1"/>
              <a:t>Pololu</a:t>
            </a:r>
            <a:r>
              <a:rPr lang="en-US" dirty="0"/>
              <a:t> A-Star</a:t>
            </a:r>
          </a:p>
          <a:p>
            <a:r>
              <a:rPr lang="en-US" dirty="0"/>
              <a:t>Transfer:</a:t>
            </a:r>
          </a:p>
          <a:p>
            <a:pPr lvl="1"/>
            <a:r>
              <a:rPr lang="en-US" dirty="0"/>
              <a:t>Temperature sensor data from A-Star to </a:t>
            </a:r>
            <a:r>
              <a:rPr lang="en-US" dirty="0" err="1"/>
              <a:t>RPi</a:t>
            </a:r>
            <a:endParaRPr lang="en-US" dirty="0"/>
          </a:p>
          <a:p>
            <a:r>
              <a:rPr lang="en-US" dirty="0"/>
              <a:t>Display:</a:t>
            </a:r>
          </a:p>
          <a:p>
            <a:pPr lvl="1"/>
            <a:r>
              <a:rPr lang="en-US" dirty="0"/>
              <a:t> Temperature sensor data on web 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A1343-7225-4304-835B-64AF40DD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7250A-BED8-4BE2-A694-4D15993BB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74A7-831D-41CF-B119-4AD7E7D2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67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9BCF-1339-4DB8-A6D3-65813E6A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</a:t>
            </a:r>
            <a:r>
              <a:rPr lang="en-US" baseline="0" dirty="0"/>
              <a:t> Android Things: The 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A76B2-F1FD-4328-8567-B0EE5356D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Android Things / Arduino Interfacing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22FA15-2B6A-4C3A-B224-CB5E2DE96BA7}"/>
              </a:ext>
            </a:extLst>
          </p:cNvPr>
          <p:cNvSpPr/>
          <p:nvPr/>
        </p:nvSpPr>
        <p:spPr>
          <a:xfrm>
            <a:off x="3856263" y="3172618"/>
            <a:ext cx="1800225" cy="2442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Raspberry 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1CE2A5-0B44-463E-997A-14EB47EF8A5D}"/>
              </a:ext>
            </a:extLst>
          </p:cNvPr>
          <p:cNvSpPr/>
          <p:nvPr/>
        </p:nvSpPr>
        <p:spPr>
          <a:xfrm>
            <a:off x="9382127" y="3172618"/>
            <a:ext cx="1800225" cy="2442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A-Star Arduino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37584CA-2606-4A22-8FFC-015B45C0EA9E}"/>
              </a:ext>
            </a:extLst>
          </p:cNvPr>
          <p:cNvSpPr/>
          <p:nvPr/>
        </p:nvSpPr>
        <p:spPr>
          <a:xfrm>
            <a:off x="9542010" y="4700588"/>
            <a:ext cx="1480457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Temperature Sensor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375DA7-1D29-49EC-A1AB-EC62A5B6930E}"/>
              </a:ext>
            </a:extLst>
          </p:cNvPr>
          <p:cNvCxnSpPr/>
          <p:nvPr/>
        </p:nvCxnSpPr>
        <p:spPr>
          <a:xfrm flipH="1">
            <a:off x="5656488" y="3831759"/>
            <a:ext cx="3725639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F83DA6-3225-4670-93A7-9825F56B1CB9}"/>
              </a:ext>
            </a:extLst>
          </p:cNvPr>
          <p:cNvCxnSpPr/>
          <p:nvPr/>
        </p:nvCxnSpPr>
        <p:spPr>
          <a:xfrm flipH="1">
            <a:off x="5645604" y="4397826"/>
            <a:ext cx="3725639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6D70B6F-B7B2-4BED-AC86-D61EE17F054D}"/>
              </a:ext>
            </a:extLst>
          </p:cNvPr>
          <p:cNvCxnSpPr/>
          <p:nvPr/>
        </p:nvCxnSpPr>
        <p:spPr>
          <a:xfrm flipH="1">
            <a:off x="5667372" y="5007435"/>
            <a:ext cx="3725639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7054E5C-F100-4C6E-882E-18107958E35A}"/>
              </a:ext>
            </a:extLst>
          </p:cNvPr>
          <p:cNvSpPr/>
          <p:nvPr/>
        </p:nvSpPr>
        <p:spPr>
          <a:xfrm>
            <a:off x="838200" y="3429000"/>
            <a:ext cx="1960789" cy="1578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00346B5-EED5-4048-BC48-4048B51EBFD7}"/>
              </a:ext>
            </a:extLst>
          </p:cNvPr>
          <p:cNvSpPr/>
          <p:nvPr/>
        </p:nvSpPr>
        <p:spPr>
          <a:xfrm>
            <a:off x="933451" y="3516085"/>
            <a:ext cx="1767567" cy="1415144"/>
          </a:xfrm>
          <a:prstGeom prst="roundRect">
            <a:avLst>
              <a:gd name="adj" fmla="val 281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Web Browser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EA8B6F-4503-4282-9F65-09A12BC6D725}"/>
              </a:ext>
            </a:extLst>
          </p:cNvPr>
          <p:cNvSpPr txBox="1"/>
          <p:nvPr/>
        </p:nvSpPr>
        <p:spPr>
          <a:xfrm>
            <a:off x="6618515" y="3331029"/>
            <a:ext cx="1923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Async Cable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8241A8-4BE7-47BE-A584-F4830134750B}"/>
              </a:ext>
            </a:extLst>
          </p:cNvPr>
          <p:cNvSpPr txBox="1"/>
          <p:nvPr/>
        </p:nvSpPr>
        <p:spPr>
          <a:xfrm>
            <a:off x="6952709" y="3875317"/>
            <a:ext cx="1255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I2C Bus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A806A4-C5F9-4BFF-B6C8-51B6DCA8598E}"/>
              </a:ext>
            </a:extLst>
          </p:cNvPr>
          <p:cNvSpPr txBox="1"/>
          <p:nvPr/>
        </p:nvSpPr>
        <p:spPr>
          <a:xfrm>
            <a:off x="6974817" y="4506687"/>
            <a:ext cx="1233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SPI Bus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B7BE0A-45E2-4A15-AAC2-0B0716BFACDE}"/>
              </a:ext>
            </a:extLst>
          </p:cNvPr>
          <p:cNvSpPr txBox="1"/>
          <p:nvPr/>
        </p:nvSpPr>
        <p:spPr>
          <a:xfrm>
            <a:off x="6504304" y="2403797"/>
            <a:ext cx="2008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Temp Values</a:t>
            </a:r>
          </a:p>
        </p:txBody>
      </p:sp>
      <p:sp>
        <p:nvSpPr>
          <p:cNvPr id="49" name="Arrow: Left 48">
            <a:extLst>
              <a:ext uri="{FF2B5EF4-FFF2-40B4-BE49-F238E27FC236}">
                <a16:creationId xmlns:a16="http://schemas.microsoft.com/office/drawing/2014/main" id="{F945A8E8-F244-423E-AE24-1783BF2936C7}"/>
              </a:ext>
            </a:extLst>
          </p:cNvPr>
          <p:cNvSpPr/>
          <p:nvPr/>
        </p:nvSpPr>
        <p:spPr>
          <a:xfrm>
            <a:off x="6713762" y="2959437"/>
            <a:ext cx="1613809" cy="25672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Left 49">
            <a:extLst>
              <a:ext uri="{FF2B5EF4-FFF2-40B4-BE49-F238E27FC236}">
                <a16:creationId xmlns:a16="http://schemas.microsoft.com/office/drawing/2014/main" id="{F2E7AC92-3B22-4EA2-870F-4525FDAEDC5A}"/>
              </a:ext>
            </a:extLst>
          </p:cNvPr>
          <p:cNvSpPr/>
          <p:nvPr/>
        </p:nvSpPr>
        <p:spPr>
          <a:xfrm>
            <a:off x="2861586" y="4002768"/>
            <a:ext cx="842472" cy="30797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01F7F6-53F1-4047-B2D5-25237E303C14}"/>
              </a:ext>
            </a:extLst>
          </p:cNvPr>
          <p:cNvSpPr txBox="1"/>
          <p:nvPr/>
        </p:nvSpPr>
        <p:spPr>
          <a:xfrm>
            <a:off x="2850880" y="3557447"/>
            <a:ext cx="949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HTTP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A4BCC-A608-471E-91BC-6E5F80685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CB971-2B98-4B46-929C-5E175A43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8D4247-109B-48DD-B497-050B6A0F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27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9FFAC-2CFD-410B-B91C-D4056627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The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E36D4-870A-4AF3-8C74-67936084C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D4022-8D72-4DC0-9BBB-7BB85EE8F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F86E4-A29B-49BD-9E8B-3882AB39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8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52A92B3-F442-496B-97A7-FE94A5978626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/>
              <a:t>SSID:</a:t>
            </a:r>
            <a:r>
              <a:rPr lang="en-US" baseline="0" dirty="0"/>
              <a:t> </a:t>
            </a:r>
            <a:r>
              <a:rPr lang="en-US" baseline="0" dirty="0" err="1"/>
              <a:t>AndroidThings</a:t>
            </a:r>
            <a:endParaRPr lang="en-US" baseline="0" dirty="0"/>
          </a:p>
          <a:p>
            <a:r>
              <a:rPr lang="en-US" dirty="0"/>
              <a:t>http://192.168.0.56:8080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938C4C-C4EC-459A-B991-8183ADACF2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4" y="1870075"/>
            <a:ext cx="6012533" cy="4351338"/>
          </a:xfrm>
        </p:spPr>
      </p:pic>
    </p:spTree>
    <p:extLst>
      <p:ext uri="{BB962C8B-B14F-4D97-AF65-F5344CB8AC3E}">
        <p14:creationId xmlns:p14="http://schemas.microsoft.com/office/powerpoint/2010/main" val="3646349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E217-E671-4092-A354-6E560B7E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Android Things: Hardware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D43E9A-5034-4E58-BF09-55290BBD85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72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Raspberry Pi</a:t>
            </a:r>
          </a:p>
          <a:p>
            <a:r>
              <a:rPr lang="en-US" dirty="0"/>
              <a:t>Quad Core Broadcom BCM2837 64-bit CPU</a:t>
            </a:r>
          </a:p>
          <a:p>
            <a:r>
              <a:rPr lang="en-US" dirty="0"/>
              <a:t>1 GB RAM</a:t>
            </a:r>
          </a:p>
          <a:p>
            <a:r>
              <a:rPr lang="en-US" dirty="0"/>
              <a:t>64 GB Flash</a:t>
            </a:r>
          </a:p>
          <a:p>
            <a:r>
              <a:rPr lang="en-US" dirty="0"/>
              <a:t>1.2 GHz</a:t>
            </a:r>
          </a:p>
          <a:p>
            <a:r>
              <a:rPr lang="en-US" dirty="0"/>
              <a:t>3.3 V logic</a:t>
            </a:r>
          </a:p>
          <a:p>
            <a:r>
              <a:rPr lang="en-US" dirty="0"/>
              <a:t>Android Things</a:t>
            </a:r>
          </a:p>
          <a:p>
            <a:r>
              <a:rPr lang="en-US" dirty="0" err="1"/>
              <a:t>NanoHttpd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9C3036-29D4-41B8-B761-1F6532A19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err="1"/>
              <a:t>Pololu</a:t>
            </a:r>
            <a:r>
              <a:rPr lang="en-US" dirty="0"/>
              <a:t> A-Star 32U4</a:t>
            </a:r>
          </a:p>
          <a:p>
            <a:r>
              <a:rPr lang="en-US" dirty="0"/>
              <a:t>Atmel ATmega32U4 8-bit MCU</a:t>
            </a:r>
          </a:p>
          <a:p>
            <a:r>
              <a:rPr lang="en-US" dirty="0"/>
              <a:t>2.5 KB RAM</a:t>
            </a:r>
          </a:p>
          <a:p>
            <a:r>
              <a:rPr lang="en-US" dirty="0"/>
              <a:t>32 KB flash</a:t>
            </a:r>
          </a:p>
          <a:p>
            <a:r>
              <a:rPr lang="en-US" dirty="0"/>
              <a:t>16 MHz clock</a:t>
            </a:r>
          </a:p>
          <a:p>
            <a:r>
              <a:rPr lang="en-US" dirty="0"/>
              <a:t>5 V logic</a:t>
            </a:r>
          </a:p>
          <a:p>
            <a:r>
              <a:rPr lang="en-US" dirty="0"/>
              <a:t>No operating system</a:t>
            </a:r>
          </a:p>
          <a:p>
            <a:r>
              <a:rPr lang="en-US" dirty="0"/>
              <a:t>Custom C 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97DE9-CE01-40C2-B3E6-76915788E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1/26/2019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C99B7-DA5B-4BEE-A10D-6C23DBCDC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Timothy J. Salo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B16AC-0887-4095-B55B-3E53830AB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DB125-E616-496C-B96C-1169C99F63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6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13112</TotalTime>
  <Words>2138</Words>
  <Application>Microsoft Office PowerPoint</Application>
  <PresentationFormat>Widescreen</PresentationFormat>
  <Paragraphs>589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Interfacing Android Things with an Arduino Real-World Experience and Observations</vt:lpstr>
      <vt:lpstr>Interfacing Android Things</vt:lpstr>
      <vt:lpstr>Interfacing Android Things</vt:lpstr>
      <vt:lpstr>Interfacing Android Things</vt:lpstr>
      <vt:lpstr>Interfacing Android Things</vt:lpstr>
      <vt:lpstr>Interfacing Android Things: The Project</vt:lpstr>
      <vt:lpstr>Interfacing Android Things: The Project</vt:lpstr>
      <vt:lpstr>Interfacing Android Things: The Project</vt:lpstr>
      <vt:lpstr>Interfacing Android Things: Hardware</vt:lpstr>
      <vt:lpstr>Interfacing Android Things: Hardware</vt:lpstr>
      <vt:lpstr>Interfacing Android Things: Hardware</vt:lpstr>
      <vt:lpstr>Interfacing Android Things: Hardware</vt:lpstr>
      <vt:lpstr>Interfacing Android Things: Interfaces</vt:lpstr>
      <vt:lpstr>Interfacing Android Things: Interfaces</vt:lpstr>
      <vt:lpstr>Interfacing Android Things: Interfaces</vt:lpstr>
      <vt:lpstr>Interfacing Android Things: Interfaces</vt:lpstr>
      <vt:lpstr>Interfacing Android Things: Interfaces</vt:lpstr>
      <vt:lpstr>Interfacing Android Things: Interfaces</vt:lpstr>
      <vt:lpstr>Interfacing Android Things: Interfaces</vt:lpstr>
      <vt:lpstr>Interfacing Android Things: Interfaces</vt:lpstr>
      <vt:lpstr>Interfacing Android Things: Interfaces</vt:lpstr>
      <vt:lpstr>Interfacing Android Things: Interfaces</vt:lpstr>
      <vt:lpstr>Interfacing Android Things: Communications</vt:lpstr>
      <vt:lpstr>Interfacing Android Things: Communications</vt:lpstr>
      <vt:lpstr>Interfacing Android Things: Software</vt:lpstr>
      <vt:lpstr>Interfacing Android Things: Software</vt:lpstr>
      <vt:lpstr>Interfacing Android Things: Project Results</vt:lpstr>
      <vt:lpstr>Interfacing Android Things: Observations</vt:lpstr>
      <vt:lpstr>Interfacing Android Things: Observations</vt:lpstr>
      <vt:lpstr>Interfacing Android Things: Observations</vt:lpstr>
      <vt:lpstr>Interfacing Android Things: Observations</vt:lpstr>
      <vt:lpstr>Interfacing Android Things: Observations</vt:lpstr>
      <vt:lpstr>Interfacing Android Things: Observations</vt:lpstr>
      <vt:lpstr>Interfacing Android Things: Observations</vt:lpstr>
      <vt:lpstr>Interfacing Android Things: Observations</vt:lpstr>
      <vt:lpstr>Interfacing Android Things: Observations</vt:lpstr>
      <vt:lpstr>Interfacing Android Things: Observations</vt:lpstr>
      <vt:lpstr>Interfacing Android Things: Observations</vt:lpstr>
      <vt:lpstr>Interfacing Android Things: Observations</vt:lpstr>
      <vt:lpstr>Interfacing Android Things: Observations</vt:lpstr>
      <vt:lpstr>Interfacing Android Things: Observations</vt:lpstr>
      <vt:lpstr>Interfacing Android Things: Observations</vt:lpstr>
      <vt:lpstr>Interfacing Android Things: Observations</vt:lpstr>
      <vt:lpstr>Interfacing Android Things: Observations</vt:lpstr>
      <vt:lpstr>Interfacing Android Things: Observations</vt:lpstr>
      <vt:lpstr>Interfacing Android Things: Observations</vt:lpstr>
      <vt:lpstr>Interfacing Android Things: Observations</vt:lpstr>
      <vt:lpstr>Interfacing Android Things: Observations</vt:lpstr>
      <vt:lpstr>Interfacing Android Things: Observations</vt:lpstr>
      <vt:lpstr>Interfacing Android Things: Observations</vt:lpstr>
      <vt:lpstr>Interfacing Android Things: Observations</vt:lpstr>
      <vt:lpstr>Interfacing Android Things: Observations</vt:lpstr>
      <vt:lpstr>Interfacing Android Things: Observations</vt:lpstr>
      <vt:lpstr>Interfacing Android Things: Observations</vt:lpstr>
      <vt:lpstr>Interfacing Android Things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Interfacing Android Things with an Arduino: Real-World Experience and Observations</dc:title>
  <dc:creator>Salo, Timothy</dc:creator>
  <cp:lastModifiedBy>Salo, Timothy</cp:lastModifiedBy>
  <cp:revision>70</cp:revision>
  <dcterms:created xsi:type="dcterms:W3CDTF">2019-01-06T02:40:37Z</dcterms:created>
  <dcterms:modified xsi:type="dcterms:W3CDTF">2019-01-26T00:41:28Z</dcterms:modified>
</cp:coreProperties>
</file>